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9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ctrTitle"/>
          </p:nvPr>
        </p:nvSpPr>
        <p:spPr>
          <a:xfrm>
            <a:off x="4572000" y="548680"/>
            <a:ext cx="3816424" cy="393634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Психикалық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бұзылулар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мен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жұмыс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істеу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технологиялары</a:t>
            </a:r>
            <a:r>
              <a:rPr lang="ru-RU" sz="3200" b="1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+mn-lt"/>
              </a:rPr>
            </a:br>
            <a:endParaRPr lang="ru-RU" sz="3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784975"/>
            <a:ext cx="69850" cy="73025"/>
          </a:xfrm>
          <a:prstGeom prst="actionButtonBackPrevious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074150" y="6742113"/>
            <a:ext cx="69850" cy="115887"/>
          </a:xfrm>
          <a:prstGeom prst="actionButtonForwardNex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69850" cy="73025"/>
          </a:xfrm>
          <a:prstGeom prst="actionButtonHome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824" y="1901096"/>
            <a:ext cx="4326176" cy="24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547664" y="548680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Calibri" pitchFamily="34" charset="0"/>
              </a:rPr>
              <a:t>Әл-Фараби атындағы Қазақ ұлттық университеті</a:t>
            </a:r>
            <a:endParaRPr lang="ru-RU" b="1" dirty="0" smtClean="0">
              <a:latin typeface="Calibri" pitchFamily="34" charset="0"/>
            </a:endParaRPr>
          </a:p>
          <a:p>
            <a:pPr algn="ctr"/>
            <a:r>
              <a:rPr lang="ru-RU" b="1" dirty="0" smtClean="0">
                <a:latin typeface="Calibri" pitchFamily="34" charset="0"/>
              </a:rPr>
              <a:t>Философия </a:t>
            </a:r>
            <a:r>
              <a:rPr lang="ru-RU" b="1" dirty="0" err="1" smtClean="0">
                <a:latin typeface="Calibri" pitchFamily="34" charset="0"/>
              </a:rPr>
              <a:t>және саясаттану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факультеті</a:t>
            </a:r>
            <a:endParaRPr lang="ru-RU" b="1" dirty="0" smtClean="0">
              <a:latin typeface="Calibri" pitchFamily="34" charset="0"/>
            </a:endParaRPr>
          </a:p>
          <a:p>
            <a:pPr algn="ctr"/>
            <a:r>
              <a:rPr lang="ru-RU" b="1" dirty="0" err="1" smtClean="0">
                <a:latin typeface="Calibri" pitchFamily="34" charset="0"/>
              </a:rPr>
              <a:t>Жалпы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және қолданбалы </a:t>
            </a:r>
            <a:r>
              <a:rPr lang="ru-RU" b="1" dirty="0" smtClean="0">
                <a:latin typeface="Calibri" pitchFamily="34" charset="0"/>
              </a:rPr>
              <a:t>психология </a:t>
            </a:r>
            <a:r>
              <a:rPr lang="ru-RU" b="1" dirty="0" err="1" smtClean="0">
                <a:latin typeface="Calibri" pitchFamily="34" charset="0"/>
              </a:rPr>
              <a:t>кафедрасы</a:t>
            </a:r>
            <a:endParaRPr lang="ru-RU" b="1" dirty="0" smtClean="0">
              <a:latin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1720" y="594928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АЛМАТЫ – 2022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572000" y="422108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Calibri" pitchFamily="34" charset="0"/>
              </a:rPr>
              <a:t>Аға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оқытушы</a:t>
            </a:r>
            <a:r>
              <a:rPr lang="ru-RU" b="1" dirty="0" smtClean="0">
                <a:latin typeface="Calibri" pitchFamily="34" charset="0"/>
              </a:rPr>
              <a:t> :</a:t>
            </a:r>
          </a:p>
          <a:p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Борбасова</a:t>
            </a:r>
            <a:r>
              <a:rPr lang="ru-RU" b="1" dirty="0" smtClean="0">
                <a:latin typeface="Calibri" pitchFamily="34" charset="0"/>
              </a:rPr>
              <a:t> Г.Н.</a:t>
            </a:r>
            <a:endParaRPr lang="ru-RU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40064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- </a:t>
            </a:r>
            <a:r>
              <a:rPr lang="ru-RU" dirty="0" err="1" smtClean="0"/>
              <a:t>Жалпылау</a:t>
            </a:r>
            <a:r>
              <a:rPr lang="ru-RU" dirty="0" smtClean="0"/>
              <a:t> </a:t>
            </a:r>
            <a:r>
              <a:rPr lang="ru-RU" dirty="0" err="1" smtClean="0"/>
              <a:t>процестерін</a:t>
            </a:r>
            <a:r>
              <a:rPr lang="ru-RU" dirty="0" smtClean="0"/>
              <a:t> </a:t>
            </a:r>
            <a:r>
              <a:rPr lang="ru-RU" dirty="0" err="1" smtClean="0"/>
              <a:t>бұрмалау.</a:t>
            </a:r>
            <a:r>
              <a:rPr lang="ru-RU" dirty="0" smtClean="0"/>
              <a:t> </a:t>
            </a:r>
            <a:r>
              <a:rPr lang="ru-RU" dirty="0" err="1" smtClean="0"/>
              <a:t>Бұл жағдайда адам</a:t>
            </a:r>
            <a:r>
              <a:rPr lang="ru-RU" dirty="0" smtClean="0"/>
              <a:t> </a:t>
            </a:r>
            <a:r>
              <a:rPr lang="ru-RU" dirty="0" err="1" smtClean="0"/>
              <a:t>жалпылау</a:t>
            </a:r>
            <a:r>
              <a:rPr lang="ru-RU" dirty="0" smtClean="0"/>
              <a:t> мен </a:t>
            </a:r>
            <a:r>
              <a:rPr lang="ru-RU" dirty="0" err="1" smtClean="0"/>
              <a:t>жіктеудің стандартты</a:t>
            </a:r>
            <a:r>
              <a:rPr lang="ru-RU" dirty="0" smtClean="0"/>
              <a:t> </a:t>
            </a:r>
            <a:r>
              <a:rPr lang="ru-RU" dirty="0" err="1" smtClean="0"/>
              <a:t>өлшемдеріне сүйенбейді</a:t>
            </a:r>
            <a:r>
              <a:rPr lang="ru-RU" dirty="0" smtClean="0"/>
              <a:t>, </a:t>
            </a:r>
            <a:r>
              <a:rPr lang="ru-RU" dirty="0" err="1" smtClean="0"/>
              <a:t>бірақ жасырын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аталатын</a:t>
            </a:r>
            <a:r>
              <a:rPr lang="ru-RU" dirty="0" smtClean="0"/>
              <a:t> </a:t>
            </a:r>
            <a:r>
              <a:rPr lang="ru-RU" dirty="0" err="1" smtClean="0"/>
              <a:t>күтпеген негіздерді</a:t>
            </a:r>
            <a:r>
              <a:rPr lang="ru-RU" dirty="0" smtClean="0"/>
              <a:t> </a:t>
            </a:r>
            <a:r>
              <a:rPr lang="ru-RU" dirty="0" err="1" smtClean="0"/>
              <a:t>таңдайды</a:t>
            </a:r>
            <a:r>
              <a:rPr lang="ru-RU" dirty="0" smtClean="0"/>
              <a:t>. </a:t>
            </a:r>
            <a:r>
              <a:rPr lang="ru-RU" dirty="0" err="1" smtClean="0"/>
              <a:t>Бұл негіздер</a:t>
            </a:r>
            <a:r>
              <a:rPr lang="ru-RU" dirty="0" smtClean="0"/>
              <a:t> </a:t>
            </a:r>
            <a:r>
              <a:rPr lang="ru-RU" dirty="0" err="1" smtClean="0"/>
              <a:t>жай</a:t>
            </a:r>
            <a:r>
              <a:rPr lang="ru-RU" dirty="0" smtClean="0"/>
              <a:t> </a:t>
            </a:r>
            <a:r>
              <a:rPr lang="ru-RU" dirty="0" err="1" smtClean="0"/>
              <a:t>ғана әлсіз болуы</a:t>
            </a:r>
            <a:r>
              <a:rPr lang="ru-RU" dirty="0" smtClean="0"/>
              <a:t> </a:t>
            </a:r>
            <a:r>
              <a:rPr lang="ru-RU" dirty="0" err="1" smtClean="0"/>
              <a:t>мүмкін </a:t>
            </a:r>
            <a:r>
              <a:rPr lang="ru-RU" dirty="0" smtClean="0"/>
              <a:t>(</a:t>
            </a:r>
            <a:r>
              <a:rPr lang="ru-RU" dirty="0" err="1" smtClean="0"/>
              <a:t>мысалы</a:t>
            </a:r>
            <a:r>
              <a:rPr lang="ru-RU" dirty="0" smtClean="0"/>
              <a:t>, </a:t>
            </a:r>
            <a:r>
              <a:rPr lang="ru-RU" dirty="0" err="1" smtClean="0"/>
              <a:t>заттардың түсі бойынша</a:t>
            </a:r>
            <a:r>
              <a:rPr lang="ru-RU" dirty="0" smtClean="0"/>
              <a:t> </a:t>
            </a:r>
            <a:r>
              <a:rPr lang="ru-RU" dirty="0" err="1" smtClean="0"/>
              <a:t>жіктелуі</a:t>
            </a:r>
            <a:r>
              <a:rPr lang="ru-RU" dirty="0" smtClean="0"/>
              <a:t>)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жеткіліксіз</a:t>
            </a:r>
            <a:r>
              <a:rPr lang="ru-RU" dirty="0" smtClean="0"/>
              <a:t> </a:t>
            </a:r>
            <a:r>
              <a:rPr lang="ru-RU" dirty="0" err="1" smtClean="0"/>
              <a:t>болуы</a:t>
            </a:r>
            <a:r>
              <a:rPr lang="ru-RU" dirty="0" smtClean="0"/>
              <a:t> </a:t>
            </a:r>
            <a:r>
              <a:rPr lang="ru-RU" dirty="0" err="1" smtClean="0"/>
              <a:t>мүмкін </a:t>
            </a:r>
            <a:r>
              <a:rPr lang="ru-RU" dirty="0" smtClean="0"/>
              <a:t>(</a:t>
            </a:r>
            <a:r>
              <a:rPr lang="ru-RU" dirty="0" err="1" smtClean="0"/>
              <a:t>мысалы</a:t>
            </a:r>
            <a:r>
              <a:rPr lang="ru-RU" dirty="0" smtClean="0"/>
              <a:t>, </a:t>
            </a:r>
            <a:r>
              <a:rPr lang="ru-RU" dirty="0" err="1" smtClean="0"/>
              <a:t>өрттен кейін</a:t>
            </a:r>
            <a:r>
              <a:rPr lang="ru-RU" dirty="0" smtClean="0"/>
              <a:t> </a:t>
            </a:r>
            <a:r>
              <a:rPr lang="ru-RU" dirty="0" err="1" smtClean="0"/>
              <a:t>аман</a:t>
            </a:r>
            <a:r>
              <a:rPr lang="ru-RU" dirty="0" smtClean="0"/>
              <a:t> </a:t>
            </a:r>
            <a:r>
              <a:rPr lang="ru-RU" dirty="0" err="1" smtClean="0"/>
              <a:t>қалу принципі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жіктеу</a:t>
            </a:r>
            <a:r>
              <a:rPr lang="ru-RU" dirty="0" smtClean="0"/>
              <a:t>). </a:t>
            </a:r>
            <a:r>
              <a:rPr lang="ru-RU" dirty="0" err="1" smtClean="0"/>
              <a:t>Көбінесе бұрмаланулар топтардың атауларында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шешімді</a:t>
            </a:r>
            <a:r>
              <a:rPr lang="ru-RU" dirty="0" smtClean="0"/>
              <a:t> </a:t>
            </a:r>
            <a:r>
              <a:rPr lang="ru-RU" dirty="0" err="1" smtClean="0"/>
              <a:t>түсіндіруде көрінеді, тұжырымдар күлкілі, формальды</a:t>
            </a:r>
            <a:r>
              <a:rPr lang="ru-RU" dirty="0" smtClean="0"/>
              <a:t>, </a:t>
            </a:r>
            <a:r>
              <a:rPr lang="ru-RU" dirty="0" err="1" smtClean="0"/>
              <a:t>мағынасыз болуы</a:t>
            </a:r>
            <a:r>
              <a:rPr lang="ru-RU" dirty="0" smtClean="0"/>
              <a:t> </a:t>
            </a:r>
            <a:r>
              <a:rPr lang="ru-RU" dirty="0" err="1" smtClean="0"/>
              <a:t>мүмкін </a:t>
            </a:r>
            <a:r>
              <a:rPr lang="ru-RU" dirty="0" smtClean="0"/>
              <a:t>(</a:t>
            </a:r>
            <a:r>
              <a:rPr lang="ru-RU" dirty="0" err="1" smtClean="0"/>
              <a:t>мысалы</a:t>
            </a:r>
            <a:r>
              <a:rPr lang="ru-RU" dirty="0" smtClean="0"/>
              <a:t>, </a:t>
            </a:r>
            <a:r>
              <a:rPr lang="ru-RU" dirty="0" err="1" smtClean="0"/>
              <a:t>қар </a:t>
            </a:r>
            <a:r>
              <a:rPr lang="ru-RU" dirty="0" smtClean="0"/>
              <a:t>мен </a:t>
            </a:r>
            <a:r>
              <a:rPr lang="ru-RU" dirty="0" err="1" smtClean="0"/>
              <a:t>жаңбыр арасында</a:t>
            </a:r>
            <a:r>
              <a:rPr lang="ru-RU" dirty="0" smtClean="0"/>
              <a:t> </a:t>
            </a:r>
            <a:r>
              <a:rPr lang="ru-RU" dirty="0" err="1" smtClean="0"/>
              <a:t>қандай ортақ нәрсе </a:t>
            </a:r>
            <a:r>
              <a:rPr lang="ru-RU" dirty="0" smtClean="0"/>
              <a:t>бар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сұраққа </a:t>
            </a:r>
            <a:r>
              <a:rPr lang="ru-RU" dirty="0" smtClean="0"/>
              <a:t>пациент </a:t>
            </a:r>
            <a:r>
              <a:rPr lang="ru-RU" dirty="0" err="1" smtClean="0"/>
              <a:t>жауап</a:t>
            </a:r>
            <a:r>
              <a:rPr lang="ru-RU" dirty="0" smtClean="0"/>
              <a:t> </a:t>
            </a:r>
            <a:r>
              <a:rPr lang="ru-RU" dirty="0" err="1" smtClean="0"/>
              <a:t>береді</a:t>
            </a:r>
            <a:r>
              <a:rPr lang="ru-RU" dirty="0" smtClean="0"/>
              <a:t>: планета </a:t>
            </a:r>
            <a:r>
              <a:rPr lang="ru-RU" dirty="0" err="1" smtClean="0"/>
              <a:t>саласындағы ылғалдылық объектілері</a:t>
            </a:r>
            <a:r>
              <a:rPr lang="ru-RU" dirty="0" smtClean="0"/>
              <a:t>). </a:t>
            </a:r>
            <a:r>
              <a:rPr lang="ru-RU" dirty="0" err="1" smtClean="0"/>
              <a:t>Қалыпты адам</a:t>
            </a:r>
            <a:r>
              <a:rPr lang="ru-RU" dirty="0" smtClean="0"/>
              <a:t> </a:t>
            </a:r>
            <a:r>
              <a:rPr lang="ru-RU" dirty="0" err="1" smtClean="0"/>
              <a:t>бұл шешім</a:t>
            </a:r>
            <a:r>
              <a:rPr lang="ru-RU" dirty="0" smtClean="0"/>
              <a:t> </a:t>
            </a:r>
            <a:r>
              <a:rPr lang="ru-RU" dirty="0" err="1" smtClean="0"/>
              <a:t>әдісін есіне</a:t>
            </a:r>
            <a:r>
              <a:rPr lang="ru-RU" dirty="0" smtClean="0"/>
              <a:t> </a:t>
            </a:r>
            <a:r>
              <a:rPr lang="ru-RU" dirty="0" err="1" smtClean="0"/>
              <a:t>алмайды</a:t>
            </a:r>
            <a:r>
              <a:rPr lang="ru-RU" dirty="0" smtClean="0"/>
              <a:t>. </a:t>
            </a:r>
            <a:r>
              <a:rPr lang="ru-RU" dirty="0" err="1" smtClean="0"/>
              <a:t>Жалпылаудың бұрмалануы шизофрениямен</a:t>
            </a:r>
            <a:r>
              <a:rPr lang="ru-RU" dirty="0" smtClean="0"/>
              <a:t> </a:t>
            </a:r>
            <a:r>
              <a:rPr lang="ru-RU" dirty="0" err="1" smtClean="0"/>
              <a:t>ауыратын</a:t>
            </a:r>
            <a:r>
              <a:rPr lang="ru-RU" dirty="0" smtClean="0"/>
              <a:t> </a:t>
            </a:r>
            <a:r>
              <a:rPr lang="ru-RU" dirty="0" err="1" smtClean="0"/>
              <a:t>науқастарға тән.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6166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/>
              <a:t>Ойлаудың динамикалық жағының бұзылуы.</a:t>
            </a:r>
            <a:r>
              <a:rPr lang="ru-RU" dirty="0" smtClean="0"/>
              <a:t> </a:t>
            </a:r>
            <a:r>
              <a:rPr lang="ru-RU" dirty="0" err="1" smtClean="0"/>
              <a:t>Қарапайым сөзбен айтқанда, бұл ақыл-ой операцияларының жылдамдығы.</a:t>
            </a:r>
            <a:r>
              <a:rPr lang="ru-RU" dirty="0" smtClean="0"/>
              <a:t> </a:t>
            </a:r>
            <a:r>
              <a:rPr lang="ru-RU" dirty="0" err="1" smtClean="0"/>
              <a:t>Мұнда екі</a:t>
            </a:r>
            <a:r>
              <a:rPr lang="ru-RU" dirty="0" smtClean="0"/>
              <a:t> </a:t>
            </a:r>
            <a:r>
              <a:rPr lang="ru-RU" dirty="0" err="1" smtClean="0"/>
              <a:t>қарама-қайшы полюстер</a:t>
            </a:r>
            <a:r>
              <a:rPr lang="ru-RU" dirty="0" smtClean="0"/>
              <a:t> бар: </a:t>
            </a:r>
          </a:p>
          <a:p>
            <a:pPr algn="just"/>
            <a:r>
              <a:rPr lang="ru-RU" dirty="0" smtClean="0"/>
              <a:t>– </a:t>
            </a:r>
            <a:r>
              <a:rPr lang="ru-RU" dirty="0" err="1" smtClean="0"/>
              <a:t>ойлаудың лабильділігі</a:t>
            </a:r>
            <a:r>
              <a:rPr lang="ru-RU" dirty="0" smtClean="0"/>
              <a:t>  - </a:t>
            </a:r>
            <a:r>
              <a:rPr lang="ru-RU" dirty="0" err="1" smtClean="0"/>
              <a:t>ойлаудың жеделдетілуі</a:t>
            </a:r>
            <a:r>
              <a:rPr lang="ru-RU" dirty="0" smtClean="0"/>
              <a:t>, тез </a:t>
            </a:r>
            <a:r>
              <a:rPr lang="ru-RU" dirty="0" err="1" smtClean="0"/>
              <a:t>сөйлеу</a:t>
            </a:r>
            <a:r>
              <a:rPr lang="ru-RU" dirty="0" smtClean="0"/>
              <a:t>, </a:t>
            </a:r>
            <a:r>
              <a:rPr lang="ru-RU" dirty="0" err="1" smtClean="0"/>
              <a:t>ойдың басқасы басталып</a:t>
            </a:r>
            <a:r>
              <a:rPr lang="ru-RU" dirty="0" smtClean="0"/>
              <a:t>, </a:t>
            </a:r>
            <a:r>
              <a:rPr lang="ru-RU" dirty="0" err="1" smtClean="0"/>
              <a:t>біріншісі</a:t>
            </a:r>
            <a:r>
              <a:rPr lang="ru-RU" dirty="0" smtClean="0"/>
              <a:t> </a:t>
            </a:r>
            <a:r>
              <a:rPr lang="ru-RU" dirty="0" err="1" smtClean="0"/>
              <a:t>аяқталмауы мүмкін</a:t>
            </a:r>
            <a:r>
              <a:rPr lang="ru-RU" dirty="0" smtClean="0"/>
              <a:t>. </a:t>
            </a:r>
            <a:r>
              <a:rPr lang="ru-RU" dirty="0" err="1" smtClean="0"/>
              <a:t>Динамиканың бұл түрін </a:t>
            </a:r>
            <a:r>
              <a:rPr lang="ru-RU" dirty="0" smtClean="0"/>
              <a:t>МДП </a:t>
            </a:r>
            <a:r>
              <a:rPr lang="ru-RU" dirty="0" err="1" smtClean="0"/>
              <a:t>пациенттерінде</a:t>
            </a:r>
            <a:r>
              <a:rPr lang="ru-RU" dirty="0" smtClean="0"/>
              <a:t> </a:t>
            </a:r>
            <a:r>
              <a:rPr lang="ru-RU" dirty="0" err="1" smtClean="0"/>
              <a:t>маникалық фазада</a:t>
            </a:r>
            <a:r>
              <a:rPr lang="ru-RU" dirty="0" smtClean="0"/>
              <a:t> </a:t>
            </a:r>
            <a:r>
              <a:rPr lang="ru-RU" dirty="0" err="1" smtClean="0"/>
              <a:t>байқауға болады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Идеялар</a:t>
            </a:r>
            <a:r>
              <a:rPr lang="ru-RU" dirty="0" smtClean="0"/>
              <a:t> </a:t>
            </a:r>
            <a:r>
              <a:rPr lang="ru-RU" dirty="0" err="1" smtClean="0"/>
              <a:t>секірісі</a:t>
            </a:r>
            <a:r>
              <a:rPr lang="ru-RU" dirty="0" smtClean="0"/>
              <a:t>. </a:t>
            </a:r>
            <a:r>
              <a:rPr lang="ru-RU" dirty="0" err="1" smtClean="0"/>
              <a:t>Бұзушылықтардың тұрақты сипаты</a:t>
            </a:r>
            <a:r>
              <a:rPr lang="ru-RU" dirty="0" smtClean="0"/>
              <a:t>. </a:t>
            </a:r>
            <a:r>
              <a:rPr lang="ru-RU" dirty="0" err="1" smtClean="0"/>
              <a:t>Қатені көрсеткен кезде</a:t>
            </a:r>
            <a:r>
              <a:rPr lang="ru-RU" dirty="0" smtClean="0"/>
              <a:t> </a:t>
            </a:r>
            <a:r>
              <a:rPr lang="ru-RU" dirty="0" err="1" smtClean="0"/>
              <a:t>олар</a:t>
            </a:r>
            <a:r>
              <a:rPr lang="ru-RU" dirty="0" smtClean="0"/>
              <a:t> оны </a:t>
            </a:r>
            <a:r>
              <a:rPr lang="ru-RU" dirty="0" err="1" smtClean="0"/>
              <a:t>түзете алады</a:t>
            </a:r>
            <a:r>
              <a:rPr lang="ru-RU" dirty="0" smtClean="0"/>
              <a:t>. </a:t>
            </a:r>
            <a:r>
              <a:rPr lang="ru-RU" dirty="0" err="1" smtClean="0"/>
              <a:t>Пайда</a:t>
            </a:r>
            <a:r>
              <a:rPr lang="ru-RU" dirty="0" smtClean="0"/>
              <a:t> </a:t>
            </a:r>
            <a:r>
              <a:rPr lang="ru-RU" dirty="0" err="1" smtClean="0"/>
              <a:t>болған ассоциациялар</a:t>
            </a:r>
            <a:r>
              <a:rPr lang="ru-RU" dirty="0" smtClean="0"/>
              <a:t> </a:t>
            </a:r>
            <a:r>
              <a:rPr lang="ru-RU" dirty="0" err="1" smtClean="0"/>
              <a:t>хаотикалық сипатта</a:t>
            </a:r>
            <a:r>
              <a:rPr lang="ru-RU" dirty="0" smtClean="0"/>
              <a:t>. </a:t>
            </a:r>
            <a:r>
              <a:rPr lang="ru-RU" dirty="0" err="1" smtClean="0"/>
              <a:t>Ассоциативті</a:t>
            </a:r>
            <a:r>
              <a:rPr lang="ru-RU" dirty="0" smtClean="0"/>
              <a:t> эксперимент </a:t>
            </a:r>
            <a:r>
              <a:rPr lang="ru-RU" dirty="0" err="1" smtClean="0"/>
              <a:t>кезінде</a:t>
            </a:r>
            <a:r>
              <a:rPr lang="ru-RU" dirty="0" smtClean="0"/>
              <a:t> </a:t>
            </a:r>
            <a:r>
              <a:rPr lang="ru-RU" dirty="0" err="1" smtClean="0"/>
              <a:t>Науқастан </a:t>
            </a:r>
            <a:r>
              <a:rPr lang="ru-RU" dirty="0" smtClean="0"/>
              <a:t>60 </a:t>
            </a:r>
            <a:r>
              <a:rPr lang="ru-RU" dirty="0" err="1" smtClean="0"/>
              <a:t>сөз жазуды</a:t>
            </a:r>
            <a:r>
              <a:rPr lang="ru-RU" dirty="0" smtClean="0"/>
              <a:t> </a:t>
            </a:r>
            <a:r>
              <a:rPr lang="ru-RU" dirty="0" err="1" smtClean="0"/>
              <a:t>сұрайды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өте </a:t>
            </a:r>
            <a:r>
              <a:rPr lang="ru-RU" dirty="0" smtClean="0"/>
              <a:t>тез </a:t>
            </a:r>
            <a:r>
              <a:rPr lang="ru-RU" dirty="0" err="1" smtClean="0"/>
              <a:t>жазады</a:t>
            </a:r>
            <a:r>
              <a:rPr lang="ru-RU" dirty="0" smtClean="0"/>
              <a:t>. </a:t>
            </a:r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ru-RU" dirty="0" err="1" smtClean="0"/>
              <a:t>сөзге </a:t>
            </a:r>
            <a:r>
              <a:rPr lang="ru-RU" dirty="0" smtClean="0"/>
              <a:t>ассоциация </a:t>
            </a:r>
            <a:r>
              <a:rPr lang="ru-RU" dirty="0" err="1" smtClean="0"/>
              <a:t>арқылы жауап</a:t>
            </a:r>
            <a:r>
              <a:rPr lang="ru-RU" dirty="0" smtClean="0"/>
              <a:t> </a:t>
            </a:r>
            <a:r>
              <a:rPr lang="ru-RU" dirty="0" err="1" smtClean="0"/>
              <a:t>беруді</a:t>
            </a:r>
            <a:r>
              <a:rPr lang="ru-RU" dirty="0" smtClean="0"/>
              <a:t> </a:t>
            </a:r>
            <a:r>
              <a:rPr lang="ru-RU" dirty="0" err="1" smtClean="0"/>
              <a:t>сұраса</a:t>
            </a:r>
            <a:r>
              <a:rPr lang="ru-RU" dirty="0" smtClean="0"/>
              <a:t>,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дұрыс болмайды</a:t>
            </a:r>
            <a:r>
              <a:rPr lang="ru-RU" dirty="0" smtClean="0"/>
              <a:t>. </a:t>
            </a:r>
            <a:r>
              <a:rPr lang="ru-RU" dirty="0" err="1" smtClean="0"/>
              <a:t>Науқасқа нұсқауларды орындау</a:t>
            </a:r>
            <a:r>
              <a:rPr lang="ru-RU" dirty="0" smtClean="0"/>
              <a:t> </a:t>
            </a:r>
            <a:r>
              <a:rPr lang="ru-RU" dirty="0" err="1" smtClean="0"/>
              <a:t>қиын.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6886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- </a:t>
            </a:r>
            <a:r>
              <a:rPr lang="ru-RU" dirty="0" err="1" smtClean="0"/>
              <a:t>Ойлаудың инерттілігі</a:t>
            </a:r>
            <a:r>
              <a:rPr lang="ru-RU" dirty="0" smtClean="0"/>
              <a:t> - </a:t>
            </a:r>
            <a:r>
              <a:rPr lang="ru-RU" dirty="0" err="1" smtClean="0"/>
              <a:t>баяулау</a:t>
            </a:r>
            <a:r>
              <a:rPr lang="ru-RU" dirty="0" smtClean="0"/>
              <a:t>, </a:t>
            </a:r>
            <a:r>
              <a:rPr lang="ru-RU" dirty="0" err="1" smtClean="0"/>
              <a:t>тапсырмалардың кейбір</a:t>
            </a:r>
            <a:r>
              <a:rPr lang="ru-RU" dirty="0" smtClean="0"/>
              <a:t> </a:t>
            </a:r>
            <a:r>
              <a:rPr lang="ru-RU" dirty="0" err="1" smtClean="0"/>
              <a:t>сәттеріне тұрып қалу, сөйлеу баяу</a:t>
            </a:r>
            <a:r>
              <a:rPr lang="ru-RU" dirty="0" smtClean="0"/>
              <a:t>, </a:t>
            </a:r>
            <a:r>
              <a:rPr lang="ru-RU" dirty="0" err="1" smtClean="0"/>
              <a:t>сөйлеудегі үзілістер, өнімділік төмендейді.</a:t>
            </a:r>
            <a:r>
              <a:rPr lang="ru-RU" dirty="0" smtClean="0"/>
              <a:t> </a:t>
            </a:r>
            <a:r>
              <a:rPr lang="ru-RU" dirty="0" err="1" smtClean="0"/>
              <a:t>Динамиканың бұл сипаты</a:t>
            </a:r>
            <a:r>
              <a:rPr lang="ru-RU" dirty="0" smtClean="0"/>
              <a:t> </a:t>
            </a:r>
            <a:r>
              <a:rPr lang="ru-RU" dirty="0" err="1" smtClean="0"/>
              <a:t>депрессияға ұшыраған науқастарда, </a:t>
            </a:r>
            <a:r>
              <a:rPr lang="ru-RU" dirty="0" smtClean="0"/>
              <a:t>депрессия </a:t>
            </a:r>
            <a:r>
              <a:rPr lang="ru-RU" dirty="0" err="1" smtClean="0"/>
              <a:t>кезеңіндегі </a:t>
            </a:r>
            <a:r>
              <a:rPr lang="ru-RU" dirty="0" smtClean="0"/>
              <a:t>МДП бар </a:t>
            </a:r>
            <a:r>
              <a:rPr lang="ru-RU" dirty="0" err="1" smtClean="0"/>
              <a:t>науқастарда</a:t>
            </a:r>
            <a:r>
              <a:rPr lang="ru-RU" dirty="0" smtClean="0"/>
              <a:t>, </a:t>
            </a:r>
            <a:r>
              <a:rPr lang="ru-RU" dirty="0" err="1" smtClean="0"/>
              <a:t>органикалық мидың зақымдануы бар</a:t>
            </a:r>
            <a:r>
              <a:rPr lang="ru-RU" dirty="0" smtClean="0"/>
              <a:t> </a:t>
            </a:r>
            <a:r>
              <a:rPr lang="ru-RU" dirty="0" err="1" smtClean="0"/>
              <a:t>науқастарда </a:t>
            </a:r>
            <a:r>
              <a:rPr lang="ru-RU" dirty="0" smtClean="0"/>
              <a:t>(инсульт, </a:t>
            </a:r>
            <a:r>
              <a:rPr lang="ru-RU" dirty="0" err="1" smtClean="0"/>
              <a:t>операциядан</a:t>
            </a:r>
            <a:r>
              <a:rPr lang="ru-RU" dirty="0" smtClean="0"/>
              <a:t> </a:t>
            </a:r>
            <a:r>
              <a:rPr lang="ru-RU" dirty="0" err="1" smtClean="0"/>
              <a:t>кейінгі</a:t>
            </a:r>
            <a:r>
              <a:rPr lang="ru-RU" dirty="0" smtClean="0"/>
              <a:t> </a:t>
            </a:r>
            <a:r>
              <a:rPr lang="ru-RU" dirty="0" err="1" smtClean="0"/>
              <a:t>жағдайлар және </a:t>
            </a:r>
            <a:r>
              <a:rPr lang="ru-RU" dirty="0" smtClean="0"/>
              <a:t>т.б.) </a:t>
            </a:r>
            <a:r>
              <a:rPr lang="ru-RU" dirty="0" err="1" smtClean="0"/>
              <a:t>кездеседі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Бұл өткен тәжірибе байланыстарының инерттілігінде</a:t>
            </a:r>
            <a:r>
              <a:rPr lang="ru-RU" dirty="0" smtClean="0"/>
              <a:t> </a:t>
            </a:r>
            <a:r>
              <a:rPr lang="ru-RU" dirty="0" err="1" smtClean="0"/>
              <a:t>және пациенттер</a:t>
            </a:r>
            <a:r>
              <a:rPr lang="ru-RU" dirty="0" smtClean="0"/>
              <a:t> </a:t>
            </a:r>
            <a:r>
              <a:rPr lang="ru-RU" dirty="0" err="1" smtClean="0"/>
              <a:t>таңдалған жұмыс әдісін өзгерте алмайды</a:t>
            </a:r>
            <a:r>
              <a:rPr lang="ru-RU" dirty="0" smtClean="0"/>
              <a:t>, </a:t>
            </a:r>
            <a:r>
              <a:rPr lang="ru-RU" dirty="0" err="1" smtClean="0"/>
              <a:t>өз пікірлерін</a:t>
            </a:r>
            <a:r>
              <a:rPr lang="ru-RU" dirty="0" smtClean="0"/>
              <a:t> </a:t>
            </a:r>
            <a:r>
              <a:rPr lang="ru-RU" dirty="0" err="1" smtClean="0"/>
              <a:t>өзгерте алмайды</a:t>
            </a:r>
            <a:r>
              <a:rPr lang="ru-RU" dirty="0" smtClean="0"/>
              <a:t>.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қызмет түрінен екіншісіне</a:t>
            </a:r>
            <a:r>
              <a:rPr lang="ru-RU" dirty="0" smtClean="0"/>
              <a:t> </a:t>
            </a:r>
            <a:r>
              <a:rPr lang="ru-RU" dirty="0" err="1" smtClean="0"/>
              <a:t>ауыса</a:t>
            </a:r>
            <a:r>
              <a:rPr lang="ru-RU" dirty="0" smtClean="0"/>
              <a:t> </a:t>
            </a:r>
            <a:r>
              <a:rPr lang="ru-RU" dirty="0" err="1" smtClean="0"/>
              <a:t>алмайды</a:t>
            </a:r>
            <a:r>
              <a:rPr lang="ru-RU" dirty="0" smtClean="0"/>
              <a:t>. </a:t>
            </a:r>
            <a:r>
              <a:rPr lang="ru-RU" dirty="0" err="1" smtClean="0"/>
              <a:t>бәрін бірден</a:t>
            </a:r>
            <a:r>
              <a:rPr lang="ru-RU" dirty="0" smtClean="0"/>
              <a:t> </a:t>
            </a:r>
            <a:r>
              <a:rPr lang="ru-RU" dirty="0" err="1" smtClean="0"/>
              <a:t>көрсетуге деген</a:t>
            </a:r>
            <a:r>
              <a:rPr lang="ru-RU" dirty="0" smtClean="0"/>
              <a:t> </a:t>
            </a:r>
            <a:r>
              <a:rPr lang="ru-RU" dirty="0" err="1" smtClean="0"/>
              <a:t>ұмтылыс.</a:t>
            </a:r>
            <a:r>
              <a:rPr lang="ru-RU" dirty="0" smtClean="0"/>
              <a:t> </a:t>
            </a:r>
            <a:r>
              <a:rPr lang="ru-RU" dirty="0" err="1" smtClean="0"/>
              <a:t>Пікірлерін</a:t>
            </a:r>
            <a:r>
              <a:rPr lang="ru-RU" dirty="0" smtClean="0"/>
              <a:t> </a:t>
            </a:r>
            <a:r>
              <a:rPr lang="ru-RU" dirty="0" err="1" smtClean="0"/>
              <a:t>өзгертуге арандату</a:t>
            </a:r>
            <a:r>
              <a:rPr lang="ru-RU" dirty="0" smtClean="0"/>
              <a:t> </a:t>
            </a:r>
            <a:r>
              <a:rPr lang="ru-RU" dirty="0" err="1" smtClean="0"/>
              <a:t>қиын және басқа мүмкіндіктерін көрмейді.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435280" cy="5400640"/>
          </a:xfrm>
        </p:spPr>
        <p:txBody>
          <a:bodyPr/>
          <a:lstStyle/>
          <a:p>
            <a:pPr algn="just"/>
            <a:r>
              <a:rPr lang="ru-RU" dirty="0" err="1" smtClean="0"/>
              <a:t>Сәйкессіздік, ретсіз</a:t>
            </a:r>
            <a:r>
              <a:rPr lang="ru-RU" dirty="0" smtClean="0"/>
              <a:t> </a:t>
            </a:r>
            <a:r>
              <a:rPr lang="ru-RU" dirty="0" err="1" smtClean="0"/>
              <a:t>пайымдаулары</a:t>
            </a:r>
            <a:r>
              <a:rPr lang="ru-RU" dirty="0" smtClean="0"/>
              <a:t>  (непоследовательность). </a:t>
            </a:r>
            <a:r>
              <a:rPr lang="ru-RU" dirty="0" err="1" smtClean="0"/>
              <a:t>Тапсырманы</a:t>
            </a:r>
            <a:r>
              <a:rPr lang="ru-RU" dirty="0" smtClean="0"/>
              <a:t> </a:t>
            </a:r>
            <a:r>
              <a:rPr lang="ru-RU" dirty="0" err="1" smtClean="0"/>
              <a:t>орындау</a:t>
            </a:r>
            <a:r>
              <a:rPr lang="ru-RU" dirty="0" smtClean="0"/>
              <a:t> </a:t>
            </a:r>
            <a:r>
              <a:rPr lang="ru-RU" dirty="0" err="1" smtClean="0"/>
              <a:t>тәсілінің тұрақсыздығы.</a:t>
            </a:r>
            <a:r>
              <a:rPr lang="ru-RU" dirty="0" smtClean="0"/>
              <a:t> </a:t>
            </a:r>
            <a:r>
              <a:rPr lang="ru-RU" dirty="0" err="1" smtClean="0"/>
              <a:t>Сәтсіздік орын</a:t>
            </a:r>
            <a:r>
              <a:rPr lang="ru-RU" dirty="0" smtClean="0"/>
              <a:t> </a:t>
            </a:r>
            <a:r>
              <a:rPr lang="ru-RU" dirty="0" err="1" smtClean="0"/>
              <a:t>алады</a:t>
            </a:r>
            <a:r>
              <a:rPr lang="ru-RU" dirty="0" smtClean="0"/>
              <a:t>, </a:t>
            </a:r>
            <a:r>
              <a:rPr lang="ru-RU" dirty="0" err="1" smtClean="0"/>
              <a:t>содан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dirty="0" err="1" smtClean="0"/>
              <a:t>қайтадан қалпына келеді</a:t>
            </a:r>
            <a:r>
              <a:rPr lang="ru-RU" dirty="0" smtClean="0"/>
              <a:t>. </a:t>
            </a:r>
            <a:r>
              <a:rPr lang="ru-RU" dirty="0" err="1" smtClean="0"/>
              <a:t>Өнімділіктің ауытқуына байланысты</a:t>
            </a:r>
            <a:r>
              <a:rPr lang="ru-RU" dirty="0" smtClean="0"/>
              <a:t> </a:t>
            </a:r>
            <a:r>
              <a:rPr lang="ru-RU" dirty="0" err="1" smtClean="0"/>
              <a:t>ұқыпсыздық.</a:t>
            </a:r>
            <a:r>
              <a:rPr lang="ru-RU" dirty="0" smtClean="0"/>
              <a:t> </a:t>
            </a:r>
            <a:r>
              <a:rPr lang="ru-RU" dirty="0" err="1" smtClean="0"/>
              <a:t>Логикалық байланыстар</a:t>
            </a:r>
            <a:r>
              <a:rPr lang="ru-RU" dirty="0" smtClean="0"/>
              <a:t> </a:t>
            </a:r>
            <a:r>
              <a:rPr lang="ru-RU" dirty="0" err="1" smtClean="0"/>
              <a:t>кездейсоқ ауыстырылады</a:t>
            </a:r>
            <a:r>
              <a:rPr lang="ru-RU" dirty="0" smtClean="0"/>
              <a:t>. </a:t>
            </a:r>
            <a:r>
              <a:rPr lang="ru-RU" dirty="0" err="1" smtClean="0"/>
              <a:t>Аттас</a:t>
            </a:r>
            <a:r>
              <a:rPr lang="ru-RU" dirty="0" smtClean="0"/>
              <a:t> </a:t>
            </a:r>
            <a:r>
              <a:rPr lang="ru-RU" dirty="0" err="1" smtClean="0"/>
              <a:t>топтардың құрылуы.</a:t>
            </a:r>
            <a:r>
              <a:rPr lang="ru-RU" dirty="0" smtClean="0"/>
              <a:t> </a:t>
            </a:r>
            <a:r>
              <a:rPr lang="ru-RU" dirty="0" err="1" smtClean="0"/>
              <a:t>Мидың органикалық зақымдануы,</a:t>
            </a:r>
            <a:r>
              <a:rPr lang="ru-RU" dirty="0" smtClean="0"/>
              <a:t> </a:t>
            </a:r>
            <a:r>
              <a:rPr lang="en-US" dirty="0" smtClean="0"/>
              <a:t>MDP, </a:t>
            </a:r>
            <a:r>
              <a:rPr lang="ru-RU" dirty="0" smtClean="0"/>
              <a:t>бас </a:t>
            </a:r>
            <a:r>
              <a:rPr lang="ru-RU" dirty="0" err="1" smtClean="0"/>
              <a:t>миының жарақаттары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709160"/>
          </a:xfrm>
        </p:spPr>
        <p:txBody>
          <a:bodyPr/>
          <a:lstStyle/>
          <a:p>
            <a:pPr algn="just"/>
            <a:r>
              <a:rPr lang="ru-RU" dirty="0" err="1" smtClean="0"/>
              <a:t>Откликаемость</a:t>
            </a:r>
            <a:r>
              <a:rPr lang="ru-RU" dirty="0" smtClean="0"/>
              <a:t>. </a:t>
            </a:r>
            <a:r>
              <a:rPr lang="ru-RU" dirty="0" err="1" smtClean="0"/>
              <a:t>Жұмысты орындау</a:t>
            </a:r>
            <a:r>
              <a:rPr lang="ru-RU" dirty="0" smtClean="0"/>
              <a:t> </a:t>
            </a:r>
            <a:r>
              <a:rPr lang="ru-RU" dirty="0" err="1" smtClean="0"/>
              <a:t>әдісі тұрақсыздығының шамадан</a:t>
            </a:r>
            <a:r>
              <a:rPr lang="ru-RU" dirty="0" smtClean="0"/>
              <a:t> </a:t>
            </a:r>
            <a:r>
              <a:rPr lang="ru-RU" dirty="0" err="1" smtClean="0"/>
              <a:t>тыс</a:t>
            </a:r>
            <a:r>
              <a:rPr lang="ru-RU" dirty="0" smtClean="0"/>
              <a:t> </a:t>
            </a:r>
            <a:r>
              <a:rPr lang="ru-RU" dirty="0" err="1" smtClean="0"/>
              <a:t>жалпыланған формасы</a:t>
            </a:r>
            <a:r>
              <a:rPr lang="ru-RU" dirty="0" smtClean="0"/>
              <a:t>. </a:t>
            </a:r>
            <a:r>
              <a:rPr lang="ru-RU" dirty="0" err="1" smtClean="0"/>
              <a:t>Науқастың аздап</a:t>
            </a:r>
            <a:r>
              <a:rPr lang="ru-RU" dirty="0" smtClean="0"/>
              <a:t> </a:t>
            </a:r>
            <a:r>
              <a:rPr lang="ru-RU" dirty="0" err="1" smtClean="0"/>
              <a:t>алаңдауы </a:t>
            </a:r>
            <a:r>
              <a:rPr lang="ru-RU" dirty="0" smtClean="0"/>
              <a:t>(отвлекаемость), </a:t>
            </a:r>
            <a:r>
              <a:rPr lang="ru-RU" dirty="0" err="1" smtClean="0"/>
              <a:t>ойлау</a:t>
            </a:r>
            <a:r>
              <a:rPr lang="ru-RU" dirty="0" smtClean="0"/>
              <a:t> </a:t>
            </a:r>
            <a:r>
              <a:rPr lang="ru-RU" dirty="0" err="1" smtClean="0"/>
              <a:t>бағытын белгіленген</a:t>
            </a:r>
            <a:r>
              <a:rPr lang="ru-RU" dirty="0" smtClean="0"/>
              <a:t> </a:t>
            </a:r>
            <a:r>
              <a:rPr lang="ru-RU" dirty="0" err="1" smtClean="0"/>
              <a:t>бағытта ұстай алмау</a:t>
            </a:r>
            <a:r>
              <a:rPr lang="ru-RU" dirty="0" smtClean="0"/>
              <a:t>. </a:t>
            </a:r>
            <a:r>
              <a:rPr lang="ru-RU" dirty="0" err="1" smtClean="0"/>
              <a:t>Кез-келген</a:t>
            </a:r>
            <a:r>
              <a:rPr lang="ru-RU" dirty="0" smtClean="0"/>
              <a:t> </a:t>
            </a:r>
            <a:r>
              <a:rPr lang="ru-RU" dirty="0" err="1" smtClean="0"/>
              <a:t>тітіркендіргішке</a:t>
            </a:r>
            <a:r>
              <a:rPr lang="ru-RU" dirty="0" smtClean="0"/>
              <a:t> </a:t>
            </a:r>
            <a:r>
              <a:rPr lang="ru-RU" dirty="0" err="1" smtClean="0"/>
              <a:t>жауап</a:t>
            </a:r>
            <a:r>
              <a:rPr lang="ru-RU" dirty="0" smtClean="0"/>
              <a:t> </a:t>
            </a:r>
            <a:r>
              <a:rPr lang="ru-RU" dirty="0" err="1" smtClean="0"/>
              <a:t>береді</a:t>
            </a:r>
            <a:r>
              <a:rPr lang="ru-RU" dirty="0" smtClean="0"/>
              <a:t>. </a:t>
            </a:r>
            <a:r>
              <a:rPr lang="ru-RU" dirty="0" err="1" smtClean="0"/>
              <a:t>Алаңдау болғаннан кейін</a:t>
            </a:r>
            <a:r>
              <a:rPr lang="ru-RU" dirty="0" smtClean="0"/>
              <a:t> </a:t>
            </a:r>
            <a:r>
              <a:rPr lang="ru-RU" dirty="0" err="1" smtClean="0"/>
              <a:t>алдыңғы тапсырмаға </a:t>
            </a:r>
            <a:r>
              <a:rPr lang="ru-RU" dirty="0" smtClean="0"/>
              <a:t>оралу </a:t>
            </a:r>
            <a:r>
              <a:rPr lang="ru-RU" dirty="0" err="1" smtClean="0"/>
              <a:t>қиын </a:t>
            </a:r>
            <a:r>
              <a:rPr lang="ru-RU" dirty="0" smtClean="0"/>
              <a:t>. "Полевое" </a:t>
            </a:r>
            <a:r>
              <a:rPr lang="ru-RU" dirty="0" err="1" smtClean="0"/>
              <a:t>мінез-құлқы</a:t>
            </a:r>
            <a:r>
              <a:rPr lang="ru-RU" dirty="0" smtClean="0"/>
              <a:t>. </a:t>
            </a:r>
            <a:r>
              <a:rPr lang="ru-RU" dirty="0" err="1" smtClean="0"/>
              <a:t>Қызметтің мақсаттылығы жоғалады.</a:t>
            </a:r>
            <a:r>
              <a:rPr lang="ru-RU" dirty="0" smtClean="0"/>
              <a:t> </a:t>
            </a:r>
            <a:r>
              <a:rPr lang="ru-RU" dirty="0" err="1" smtClean="0"/>
              <a:t>Ақыл-ой операциялары</a:t>
            </a:r>
            <a:r>
              <a:rPr lang="ru-RU" dirty="0" smtClean="0"/>
              <a:t> </a:t>
            </a:r>
            <a:r>
              <a:rPr lang="ru-RU" dirty="0" err="1" smtClean="0"/>
              <a:t>қол жетімді</a:t>
            </a:r>
            <a:r>
              <a:rPr lang="ru-RU" dirty="0" smtClean="0"/>
              <a:t>. </a:t>
            </a:r>
            <a:r>
              <a:rPr lang="ru-RU" dirty="0" err="1" smtClean="0"/>
              <a:t>Тамыр</a:t>
            </a:r>
            <a:r>
              <a:rPr lang="ru-RU" dirty="0" smtClean="0"/>
              <a:t> </a:t>
            </a:r>
            <a:r>
              <a:rPr lang="ru-RU" dirty="0" err="1" smtClean="0"/>
              <a:t>аурулары</a:t>
            </a:r>
            <a:r>
              <a:rPr lang="ru-RU" dirty="0" smtClean="0"/>
              <a:t>, бас </a:t>
            </a:r>
            <a:r>
              <a:rPr lang="ru-RU" dirty="0" err="1" smtClean="0"/>
              <a:t>сүйек-ми жарақаттары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smtClean="0"/>
              <a:t>Соскальзывание. </a:t>
            </a:r>
            <a:r>
              <a:rPr lang="ru-RU" sz="3200" dirty="0" err="1" smtClean="0"/>
              <a:t>Науқас күтпеген жерден</a:t>
            </a:r>
            <a:r>
              <a:rPr lang="ru-RU" sz="3200" dirty="0" smtClean="0"/>
              <a:t> </a:t>
            </a:r>
            <a:r>
              <a:rPr lang="ru-RU" sz="3200" dirty="0" err="1" smtClean="0"/>
              <a:t>жалған </a:t>
            </a:r>
            <a:r>
              <a:rPr lang="ru-RU" sz="3200" dirty="0" smtClean="0"/>
              <a:t>ассоциация </a:t>
            </a:r>
            <a:r>
              <a:rPr lang="ru-RU" sz="3200" dirty="0" err="1" smtClean="0"/>
              <a:t>туралы</a:t>
            </a:r>
            <a:r>
              <a:rPr lang="ru-RU" sz="3200" dirty="0" smtClean="0"/>
              <a:t> </a:t>
            </a:r>
            <a:r>
              <a:rPr lang="ru-RU" sz="3200" dirty="0" err="1" smtClean="0"/>
              <a:t>ойға дұрыс ойдан</a:t>
            </a:r>
            <a:r>
              <a:rPr lang="ru-RU" sz="3200" dirty="0" smtClean="0"/>
              <a:t> </a:t>
            </a:r>
            <a:r>
              <a:rPr lang="ru-RU" sz="3200" dirty="0" err="1" smtClean="0"/>
              <a:t>адасады</a:t>
            </a:r>
            <a:r>
              <a:rPr lang="ru-RU" sz="3200" dirty="0" smtClean="0"/>
              <a:t>, </a:t>
            </a:r>
            <a:r>
              <a:rPr lang="ru-RU" sz="3200" dirty="0" err="1" smtClean="0"/>
              <a:t>содан</a:t>
            </a:r>
            <a:r>
              <a:rPr lang="ru-RU" sz="3200" dirty="0" smtClean="0"/>
              <a:t> </a:t>
            </a:r>
            <a:r>
              <a:rPr lang="ru-RU" sz="3200" dirty="0" err="1" smtClean="0"/>
              <a:t>кейін</a:t>
            </a:r>
            <a:r>
              <a:rPr lang="ru-RU" sz="3200" dirty="0" smtClean="0"/>
              <a:t> пациент </a:t>
            </a:r>
            <a:r>
              <a:rPr lang="ru-RU" sz="3200" dirty="0" err="1" smtClean="0"/>
              <a:t>қатені қайталамай</a:t>
            </a:r>
            <a:r>
              <a:rPr lang="ru-RU" sz="3200" dirty="0" smtClean="0"/>
              <a:t>, </a:t>
            </a:r>
            <a:r>
              <a:rPr lang="ru-RU" sz="3200" dirty="0" err="1" smtClean="0"/>
              <a:t>бірақ </a:t>
            </a:r>
            <a:r>
              <a:rPr lang="ru-RU" sz="3200" dirty="0" smtClean="0"/>
              <a:t>оны </a:t>
            </a:r>
            <a:r>
              <a:rPr lang="ru-RU" sz="3200" dirty="0" err="1" smtClean="0"/>
              <a:t>түзетпестен қайтадан дұрыс ойлауға қабілетті</a:t>
            </a:r>
            <a:r>
              <a:rPr lang="ru-RU" sz="3200" dirty="0" smtClean="0"/>
              <a:t>. </a:t>
            </a:r>
            <a:r>
              <a:rPr lang="ru-RU" sz="3200" dirty="0" err="1" smtClean="0"/>
              <a:t>Тамырлы</a:t>
            </a:r>
            <a:r>
              <a:rPr lang="ru-RU" sz="3200" dirty="0" smtClean="0"/>
              <a:t> </a:t>
            </a:r>
            <a:r>
              <a:rPr lang="ru-RU" sz="3200" dirty="0" err="1" smtClean="0"/>
              <a:t>науқастар.</a:t>
            </a:r>
            <a:endParaRPr lang="ru-RU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 smtClean="0"/>
              <a:t>Ойлаудың мотивациялық </a:t>
            </a:r>
            <a:r>
              <a:rPr lang="ru-RU" sz="3200" dirty="0" smtClean="0"/>
              <a:t>- </a:t>
            </a:r>
            <a:r>
              <a:rPr lang="ru-RU" sz="3200" dirty="0" err="1" smtClean="0"/>
              <a:t>тұлғалық компонентінің бұзылуы.</a:t>
            </a:r>
            <a:r>
              <a:rPr lang="ru-RU" sz="3200" dirty="0" smtClean="0"/>
              <a:t> </a:t>
            </a:r>
            <a:r>
              <a:rPr lang="ru-RU" sz="3200" dirty="0" err="1" smtClean="0"/>
              <a:t>Мақсат қою бұзылады, ойлау</a:t>
            </a:r>
            <a:r>
              <a:rPr lang="ru-RU" sz="3200" dirty="0" smtClean="0"/>
              <a:t> </a:t>
            </a:r>
            <a:r>
              <a:rPr lang="ru-RU" sz="3200" dirty="0" err="1" smtClean="0"/>
              <a:t>актісінің мәні бұзылады, өйткені мақсатқа жету</a:t>
            </a:r>
            <a:r>
              <a:rPr lang="ru-RU" sz="3200" dirty="0" smtClean="0"/>
              <a:t> </a:t>
            </a:r>
            <a:r>
              <a:rPr lang="ru-RU" sz="3200" dirty="0" err="1" smtClean="0"/>
              <a:t>мүмкін емес</a:t>
            </a:r>
            <a:r>
              <a:rPr lang="ru-RU" sz="3200" dirty="0" smtClean="0"/>
              <a:t>. </a:t>
            </a:r>
            <a:r>
              <a:rPr lang="ru-RU" sz="3200" dirty="0" err="1" smtClean="0"/>
              <a:t>Бұл бұзылулар шизофрениямен</a:t>
            </a:r>
            <a:r>
              <a:rPr lang="ru-RU" sz="3200" dirty="0" smtClean="0"/>
              <a:t> </a:t>
            </a:r>
            <a:r>
              <a:rPr lang="ru-RU" sz="3200" dirty="0" err="1" smtClean="0"/>
              <a:t>ауыратын</a:t>
            </a:r>
            <a:r>
              <a:rPr lang="ru-RU" sz="3200" dirty="0" smtClean="0"/>
              <a:t> </a:t>
            </a:r>
            <a:r>
              <a:rPr lang="ru-RU" sz="3200" dirty="0" err="1" smtClean="0"/>
              <a:t>науқастарға, маникалды</a:t>
            </a:r>
            <a:r>
              <a:rPr lang="ru-RU" sz="3200" dirty="0" smtClean="0"/>
              <a:t> </a:t>
            </a:r>
            <a:r>
              <a:rPr lang="ru-RU" sz="3200" dirty="0" err="1" smtClean="0"/>
              <a:t>науқастарға тән.</a:t>
            </a:r>
            <a:endParaRPr lang="ru-RU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709160"/>
          </a:xfrm>
        </p:spPr>
        <p:txBody>
          <a:bodyPr/>
          <a:lstStyle/>
          <a:p>
            <a:pPr algn="just"/>
            <a:r>
              <a:rPr lang="ru-RU" dirty="0" err="1" smtClean="0"/>
              <a:t>Ойлаудың әртүрлілігі </a:t>
            </a:r>
            <a:r>
              <a:rPr lang="ru-RU" dirty="0" smtClean="0"/>
              <a:t>(</a:t>
            </a:r>
            <a:r>
              <a:rPr lang="ru-RU" dirty="0" err="1" smtClean="0"/>
              <a:t>разноплановость</a:t>
            </a:r>
            <a:r>
              <a:rPr lang="ru-RU" dirty="0" smtClean="0"/>
              <a:t>). </a:t>
            </a:r>
            <a:r>
              <a:rPr lang="ru-RU" dirty="0" err="1" smtClean="0"/>
              <a:t>Науқастың тақырып туралы</a:t>
            </a:r>
            <a:r>
              <a:rPr lang="ru-RU" dirty="0" smtClean="0"/>
              <a:t> </a:t>
            </a:r>
            <a:r>
              <a:rPr lang="ru-RU" dirty="0" err="1" smtClean="0"/>
              <a:t>пікірлері</a:t>
            </a:r>
            <a:r>
              <a:rPr lang="ru-RU" dirty="0" smtClean="0"/>
              <a:t> </a:t>
            </a:r>
            <a:r>
              <a:rPr lang="ru-RU" dirty="0" err="1" smtClean="0"/>
              <a:t>әртүрлі жазықтықтарда жүреді, бір-бірімен</a:t>
            </a:r>
            <a:r>
              <a:rPr lang="ru-RU" dirty="0" smtClean="0"/>
              <a:t> </a:t>
            </a:r>
            <a:r>
              <a:rPr lang="ru-RU" dirty="0" err="1" smtClean="0"/>
              <a:t>араласып</a:t>
            </a:r>
            <a:r>
              <a:rPr lang="ru-RU" dirty="0" smtClean="0"/>
              <a:t>, </a:t>
            </a:r>
            <a:r>
              <a:rPr lang="ru-RU" dirty="0" err="1" smtClean="0"/>
              <a:t>науқастың шешімінің әртүрлі аспектілерінің қатар өмір сүруі.</a:t>
            </a:r>
            <a:r>
              <a:rPr lang="ru-RU" dirty="0" smtClean="0"/>
              <a:t> </a:t>
            </a:r>
            <a:r>
              <a:rPr lang="ru-RU" dirty="0" err="1" smtClean="0"/>
              <a:t>Нәтижесінде науқастың тұжырымдары құбылыс немесе</a:t>
            </a:r>
            <a:r>
              <a:rPr lang="ru-RU" dirty="0" smtClean="0"/>
              <a:t> </a:t>
            </a:r>
            <a:r>
              <a:rPr lang="ru-RU" dirty="0" err="1" smtClean="0"/>
              <a:t>зат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дұрыс идеяға бағытталмайды.</a:t>
            </a:r>
            <a:r>
              <a:rPr lang="ru-RU" dirty="0" smtClean="0"/>
              <a:t> </a:t>
            </a:r>
            <a:r>
              <a:rPr lang="ru-RU" dirty="0" err="1" smtClean="0"/>
              <a:t>Науқас әңгіме немесе</a:t>
            </a:r>
            <a:r>
              <a:rPr lang="ru-RU" dirty="0" smtClean="0"/>
              <a:t> </a:t>
            </a:r>
            <a:r>
              <a:rPr lang="ru-RU" dirty="0" err="1" smtClean="0"/>
              <a:t>тапсырманың мақсатын ұстамайды.</a:t>
            </a:r>
            <a:r>
              <a:rPr lang="ru-RU" dirty="0" smtClean="0"/>
              <a:t> </a:t>
            </a:r>
            <a:r>
              <a:rPr lang="ru-RU" dirty="0" err="1" smtClean="0"/>
              <a:t>Кездейсоқ бірлестіктер</a:t>
            </a:r>
            <a:r>
              <a:rPr lang="ru-RU" dirty="0" smtClean="0"/>
              <a:t>, </a:t>
            </a:r>
            <a:r>
              <a:rPr lang="ru-RU" dirty="0" err="1" smtClean="0"/>
              <a:t>естеліктер</a:t>
            </a:r>
            <a:r>
              <a:rPr lang="ru-RU" dirty="0" smtClean="0"/>
              <a:t>, </a:t>
            </a:r>
            <a:r>
              <a:rPr lang="ru-RU" dirty="0" err="1" smtClean="0"/>
              <a:t>тілектер</a:t>
            </a:r>
            <a:r>
              <a:rPr lang="ru-RU" dirty="0" smtClean="0"/>
              <a:t> </a:t>
            </a:r>
            <a:r>
              <a:rPr lang="ru-RU" dirty="0" err="1" smtClean="0"/>
              <a:t>элементтері</a:t>
            </a:r>
            <a:r>
              <a:rPr lang="ru-RU" dirty="0" smtClean="0"/>
              <a:t> бар. Шизофрения.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18461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/>
              <a:t>Бөлінген </a:t>
            </a:r>
            <a:r>
              <a:rPr lang="ru-RU" dirty="0" smtClean="0"/>
              <a:t>(</a:t>
            </a:r>
            <a:r>
              <a:rPr lang="ru-RU" dirty="0" err="1" smtClean="0"/>
              <a:t>разорванность</a:t>
            </a:r>
            <a:r>
              <a:rPr lang="ru-RU" dirty="0" smtClean="0"/>
              <a:t>) </a:t>
            </a:r>
            <a:r>
              <a:rPr lang="ru-RU" dirty="0" err="1" smtClean="0"/>
              <a:t>ойлау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қандай </a:t>
            </a:r>
            <a:r>
              <a:rPr lang="ru-RU" dirty="0" smtClean="0"/>
              <a:t>да </a:t>
            </a:r>
            <a:r>
              <a:rPr lang="ru-RU" dirty="0" err="1" smtClean="0"/>
              <a:t>бір</a:t>
            </a:r>
            <a:r>
              <a:rPr lang="ru-RU" dirty="0" smtClean="0"/>
              <a:t>  </a:t>
            </a:r>
            <a:r>
              <a:rPr lang="ru-RU" dirty="0" err="1" smtClean="0"/>
              <a:t>ақпаратты жеткізуге</a:t>
            </a:r>
            <a:r>
              <a:rPr lang="ru-RU" dirty="0" smtClean="0"/>
              <a:t> </a:t>
            </a:r>
            <a:r>
              <a:rPr lang="ru-RU" dirty="0" err="1" smtClean="0"/>
              <a:t>тырыспайды</a:t>
            </a:r>
            <a:r>
              <a:rPr lang="ru-RU" dirty="0" smtClean="0"/>
              <a:t>. </a:t>
            </a:r>
            <a:r>
              <a:rPr lang="ru-RU" dirty="0" err="1" smtClean="0"/>
              <a:t>Сөйлемдердің мағынасы жоқ, дегенмен</a:t>
            </a:r>
            <a:r>
              <a:rPr lang="ru-RU" dirty="0" smtClean="0"/>
              <a:t>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грамматикалық тұрғыдан дұрыс жасалған.</a:t>
            </a:r>
            <a:r>
              <a:rPr lang="ru-RU" dirty="0" smtClean="0"/>
              <a:t> </a:t>
            </a:r>
            <a:r>
              <a:rPr lang="ru-RU" dirty="0" err="1" smtClean="0"/>
              <a:t>Айтылған ойлары</a:t>
            </a:r>
            <a:r>
              <a:rPr lang="ru-RU" dirty="0" smtClean="0"/>
              <a:t>, </a:t>
            </a:r>
            <a:r>
              <a:rPr lang="ru-RU" dirty="0" err="1" smtClean="0"/>
              <a:t>шешімдері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сипатын</a:t>
            </a:r>
            <a:r>
              <a:rPr lang="ru-RU" dirty="0" smtClean="0"/>
              <a:t> </a:t>
            </a:r>
            <a:r>
              <a:rPr lang="ru-RU" dirty="0" err="1" smtClean="0"/>
              <a:t>жоғалтады, науқас біреудің болуына</a:t>
            </a:r>
            <a:r>
              <a:rPr lang="ru-RU" dirty="0" smtClean="0"/>
              <a:t> </a:t>
            </a:r>
            <a:r>
              <a:rPr lang="ru-RU" dirty="0" err="1" smtClean="0"/>
              <a:t>қарамастан сөйлейді.</a:t>
            </a:r>
            <a:r>
              <a:rPr lang="ru-RU" dirty="0" smtClean="0"/>
              <a:t> 1) </a:t>
            </a:r>
            <a:r>
              <a:rPr lang="ru-RU" dirty="0" err="1" smtClean="0"/>
              <a:t>науқастың ұзақ сөйлеген сөздерінде дәлел</a:t>
            </a:r>
            <a:r>
              <a:rPr lang="ru-RU" dirty="0" smtClean="0"/>
              <a:t>, ой </a:t>
            </a:r>
            <a:r>
              <a:rPr lang="ru-RU" dirty="0" err="1" smtClean="0"/>
              <a:t>толғау жоқ</a:t>
            </a:r>
            <a:r>
              <a:rPr lang="ru-RU" dirty="0" smtClean="0"/>
              <a:t>. </a:t>
            </a:r>
            <a:r>
              <a:rPr lang="ru-RU" dirty="0" err="1" smtClean="0"/>
              <a:t>Науқастар бірқатар сөз тіркестерін</a:t>
            </a:r>
            <a:r>
              <a:rPr lang="ru-RU" dirty="0" smtClean="0"/>
              <a:t> </a:t>
            </a:r>
            <a:r>
              <a:rPr lang="ru-RU" dirty="0" err="1" smtClean="0"/>
              <a:t>айтады</a:t>
            </a:r>
            <a:r>
              <a:rPr lang="ru-RU" dirty="0" smtClean="0"/>
              <a:t>, </a:t>
            </a:r>
            <a:r>
              <a:rPr lang="ru-RU" dirty="0" err="1" smtClean="0"/>
              <a:t>бірақ ешқандай мазмұн жоқ.</a:t>
            </a:r>
            <a:r>
              <a:rPr lang="ru-RU" dirty="0" smtClean="0"/>
              <a:t> 2) </a:t>
            </a:r>
            <a:r>
              <a:rPr lang="ru-RU" dirty="0" err="1" smtClean="0"/>
              <a:t>науқастың ойларының белгілі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объектісінің болмауы</a:t>
            </a:r>
            <a:r>
              <a:rPr lang="ru-RU" dirty="0" smtClean="0"/>
              <a:t>. 3) </a:t>
            </a:r>
            <a:r>
              <a:rPr lang="ru-RU" dirty="0" err="1" smtClean="0"/>
              <a:t>пациенттер</a:t>
            </a:r>
            <a:r>
              <a:rPr lang="ru-RU" dirty="0" smtClean="0"/>
              <a:t> </a:t>
            </a:r>
            <a:r>
              <a:rPr lang="ru-RU" dirty="0" err="1" smtClean="0"/>
              <a:t>әңгімелесушінің назарын</a:t>
            </a:r>
            <a:r>
              <a:rPr lang="ru-RU" dirty="0" smtClean="0"/>
              <a:t> </a:t>
            </a:r>
            <a:r>
              <a:rPr lang="ru-RU" dirty="0" err="1" smtClean="0"/>
              <a:t>аудармайды</a:t>
            </a:r>
            <a:r>
              <a:rPr lang="ru-RU" dirty="0" smtClean="0"/>
              <a:t>,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өз сөйлеуінде басқа адамдармен</a:t>
            </a:r>
            <a:r>
              <a:rPr lang="ru-RU" dirty="0" smtClean="0"/>
              <a:t> </a:t>
            </a:r>
            <a:r>
              <a:rPr lang="ru-RU" dirty="0" err="1" smtClean="0"/>
              <a:t>қарым-қатынасты білдірмейді</a:t>
            </a:r>
            <a:r>
              <a:rPr lang="ru-RU" dirty="0" smtClean="0"/>
              <a:t>, </a:t>
            </a:r>
            <a:r>
              <a:rPr lang="ru-RU" dirty="0" err="1" smtClean="0"/>
              <a:t>сөйлеу қарым-қатынас функциясы</a:t>
            </a:r>
            <a:r>
              <a:rPr lang="ru-RU" dirty="0" smtClean="0"/>
              <a:t> </a:t>
            </a:r>
            <a:r>
              <a:rPr lang="ru-RU" dirty="0" err="1" smtClean="0"/>
              <a:t>жоқ</a:t>
            </a:r>
            <a:r>
              <a:rPr lang="ru-RU" dirty="0" smtClean="0"/>
              <a:t>. </a:t>
            </a:r>
            <a:r>
              <a:rPr lang="ru-RU" dirty="0" err="1" smtClean="0"/>
              <a:t>Ассоциациялардың әлсіреуі.</a:t>
            </a:r>
            <a:r>
              <a:rPr lang="ru-RU" dirty="0" smtClean="0"/>
              <a:t> </a:t>
            </a:r>
            <a:r>
              <a:rPr lang="ru-RU" dirty="0" err="1" smtClean="0"/>
              <a:t>Сөйлеу сипаты</a:t>
            </a:r>
            <a:r>
              <a:rPr lang="ru-RU" dirty="0" smtClean="0"/>
              <a:t> </a:t>
            </a:r>
            <a:r>
              <a:rPr lang="ru-RU" dirty="0" err="1" smtClean="0"/>
              <a:t>стандартты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, </a:t>
            </a:r>
            <a:r>
              <a:rPr lang="ru-RU" dirty="0" err="1" smtClean="0"/>
              <a:t>паралогиялық.</a:t>
            </a:r>
            <a:r>
              <a:rPr lang="ru-RU" dirty="0" smtClean="0"/>
              <a:t> </a:t>
            </a:r>
            <a:r>
              <a:rPr lang="ru-RU" dirty="0" err="1" smtClean="0"/>
              <a:t>Мағыналық </a:t>
            </a:r>
            <a:r>
              <a:rPr lang="ru-RU" dirty="0" smtClean="0"/>
              <a:t>компонент </a:t>
            </a:r>
            <a:r>
              <a:rPr lang="ru-RU" dirty="0" err="1" smtClean="0"/>
              <a:t>болмаған кезде</a:t>
            </a:r>
            <a:r>
              <a:rPr lang="ru-RU" dirty="0" smtClean="0"/>
              <a:t> </a:t>
            </a:r>
            <a:r>
              <a:rPr lang="ru-RU" dirty="0" err="1" smtClean="0"/>
              <a:t>сөйлеудің грамматикалық жағы бұзылмайды</a:t>
            </a:r>
            <a:r>
              <a:rPr lang="ru-RU" dirty="0" smtClean="0"/>
              <a:t>. Шизофрения.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4726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/>
              <a:t>Резонерлік</a:t>
            </a:r>
            <a:r>
              <a:rPr lang="ru-RU" dirty="0" smtClean="0"/>
              <a:t>. </a:t>
            </a:r>
            <a:r>
              <a:rPr lang="ru-RU" dirty="0" err="1" smtClean="0"/>
              <a:t>Еш</a:t>
            </a:r>
            <a:r>
              <a:rPr lang="ru-RU" dirty="0" smtClean="0"/>
              <a:t> </a:t>
            </a:r>
            <a:r>
              <a:rPr lang="ru-RU" dirty="0" err="1" smtClean="0"/>
              <a:t>нәтижесіз философиялыққа, даналыққа бейімділік</a:t>
            </a:r>
            <a:r>
              <a:rPr lang="ru-RU" dirty="0" smtClean="0"/>
              <a:t>. </a:t>
            </a:r>
            <a:r>
              <a:rPr lang="ru-RU" dirty="0" err="1" smtClean="0"/>
              <a:t>Бұл ойлау</a:t>
            </a:r>
            <a:r>
              <a:rPr lang="ru-RU" dirty="0" smtClean="0"/>
              <a:t> </a:t>
            </a:r>
            <a:r>
              <a:rPr lang="ru-RU" dirty="0" err="1" smtClean="0"/>
              <a:t>тақырыбының жоғалуынан, қорытынды жасау</a:t>
            </a:r>
            <a:r>
              <a:rPr lang="ru-RU" dirty="0" smtClean="0"/>
              <a:t> </a:t>
            </a:r>
            <a:r>
              <a:rPr lang="ru-RU" dirty="0" err="1" smtClean="0"/>
              <a:t>үшін жанама</a:t>
            </a:r>
            <a:r>
              <a:rPr lang="ru-RU" dirty="0" smtClean="0"/>
              <a:t> </a:t>
            </a:r>
            <a:r>
              <a:rPr lang="ru-RU" dirty="0" err="1" smtClean="0"/>
              <a:t>белгілерді</a:t>
            </a:r>
            <a:r>
              <a:rPr lang="ru-RU" dirty="0" smtClean="0"/>
              <a:t> </a:t>
            </a:r>
            <a:r>
              <a:rPr lang="ru-RU" dirty="0" err="1" smtClean="0"/>
              <a:t>пайдаланудан</a:t>
            </a:r>
            <a:r>
              <a:rPr lang="ru-RU" dirty="0" smtClean="0"/>
              <a:t> </a:t>
            </a:r>
            <a:r>
              <a:rPr lang="ru-RU" dirty="0" err="1" smtClean="0"/>
              <a:t>тұрады.</a:t>
            </a:r>
            <a:r>
              <a:rPr lang="ru-RU" dirty="0" smtClean="0"/>
              <a:t> </a:t>
            </a:r>
            <a:r>
              <a:rPr lang="ru-RU" dirty="0" err="1" smtClean="0"/>
              <a:t>Науқастың бүкіл сөйлеуінің дерексіз</a:t>
            </a:r>
            <a:r>
              <a:rPr lang="ru-RU" dirty="0" smtClean="0"/>
              <a:t> </a:t>
            </a:r>
            <a:r>
              <a:rPr lang="ru-RU" dirty="0" err="1" smtClean="0"/>
              <a:t>сипаты</a:t>
            </a:r>
            <a:r>
              <a:rPr lang="ru-RU" dirty="0" smtClean="0"/>
              <a:t>. </a:t>
            </a:r>
            <a:r>
              <a:rPr lang="ru-RU" dirty="0" err="1" smtClean="0"/>
              <a:t>Кез-келген</a:t>
            </a:r>
            <a:r>
              <a:rPr lang="ru-RU" dirty="0" smtClean="0"/>
              <a:t> </a:t>
            </a:r>
            <a:r>
              <a:rPr lang="ru-RU" dirty="0" err="1" smtClean="0"/>
              <a:t>құбылысты қандай </a:t>
            </a:r>
            <a:r>
              <a:rPr lang="ru-RU" dirty="0" smtClean="0"/>
              <a:t>да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тұжырымдамаға келтіруге</a:t>
            </a:r>
            <a:r>
              <a:rPr lang="ru-RU" dirty="0" smtClean="0"/>
              <a:t>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ұмтылыс</a:t>
            </a:r>
            <a:r>
              <a:rPr lang="ru-RU" dirty="0" smtClean="0"/>
              <a:t>. </a:t>
            </a:r>
            <a:r>
              <a:rPr lang="ru-RU" dirty="0" err="1" smtClean="0"/>
              <a:t>Шизофренияда-басқаларды өмір сүруге үйретеді.</a:t>
            </a:r>
            <a:r>
              <a:rPr lang="ru-RU" dirty="0" smtClean="0"/>
              <a:t> Моралист. </a:t>
            </a:r>
            <a:r>
              <a:rPr lang="ru-RU" dirty="0" err="1" smtClean="0"/>
              <a:t>Қандай </a:t>
            </a:r>
            <a:r>
              <a:rPr lang="ru-RU" dirty="0" smtClean="0"/>
              <a:t>да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сәтсіздігін коменсация</a:t>
            </a:r>
            <a:r>
              <a:rPr lang="ru-RU" dirty="0" smtClean="0"/>
              <a:t> </a:t>
            </a:r>
            <a:r>
              <a:rPr lang="ru-RU" dirty="0" err="1" smtClean="0"/>
              <a:t>жасайды</a:t>
            </a:r>
            <a:r>
              <a:rPr lang="ru-RU" dirty="0" smtClean="0"/>
              <a:t>. </a:t>
            </a:r>
            <a:r>
              <a:rPr lang="ru-RU" dirty="0" err="1" smtClean="0"/>
              <a:t>Мидың органикалық зақымдануы </a:t>
            </a:r>
            <a:r>
              <a:rPr lang="ru-RU" dirty="0" smtClean="0"/>
              <a:t>- </a:t>
            </a:r>
            <a:r>
              <a:rPr lang="ru-RU" dirty="0" err="1" smtClean="0"/>
              <a:t>қандай </a:t>
            </a:r>
            <a:r>
              <a:rPr lang="ru-RU" dirty="0" smtClean="0"/>
              <a:t>да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жағдайға күші жетпегенде</a:t>
            </a:r>
            <a:r>
              <a:rPr lang="ru-RU" dirty="0" smtClean="0"/>
              <a:t> </a:t>
            </a:r>
            <a:r>
              <a:rPr lang="ru-RU" dirty="0" err="1" smtClean="0"/>
              <a:t>өтемақы</a:t>
            </a:r>
            <a:r>
              <a:rPr lang="ru-RU" dirty="0" smtClean="0"/>
              <a:t>. </a:t>
            </a:r>
            <a:r>
              <a:rPr lang="ru-RU" dirty="0" err="1" smtClean="0"/>
              <a:t>Жоспарға жасалған барлық интеллектуалды</a:t>
            </a:r>
            <a:r>
              <a:rPr lang="ru-RU" dirty="0" smtClean="0"/>
              <a:t> </a:t>
            </a:r>
            <a:r>
              <a:rPr lang="ru-RU" dirty="0" err="1" smtClean="0"/>
              <a:t>әрекеттерді қатты сөйлеуді енгізу</a:t>
            </a:r>
            <a:r>
              <a:rPr lang="ru-RU" dirty="0" smtClean="0"/>
              <a:t>. </a:t>
            </a:r>
            <a:r>
              <a:rPr lang="ru-RU" dirty="0" err="1" smtClean="0"/>
              <a:t>Эпилепсия-егжей-тегжейлі</a:t>
            </a:r>
            <a:r>
              <a:rPr lang="ru-RU" dirty="0" smtClean="0"/>
              <a:t> </a:t>
            </a:r>
            <a:r>
              <a:rPr lang="ru-RU" dirty="0" err="1" smtClean="0"/>
              <a:t>мәселелерде тұрып қалады </a:t>
            </a:r>
            <a:r>
              <a:rPr lang="ru-RU" dirty="0" smtClean="0"/>
              <a:t>(деталь).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2 д</a:t>
            </a:r>
            <a:r>
              <a:rPr lang="kk-KZ" b="1" dirty="0" smtClean="0"/>
              <a:t>әріс</a:t>
            </a:r>
          </a:p>
          <a:p>
            <a:pPr algn="ctr">
              <a:buNone/>
            </a:pPr>
            <a:r>
              <a:rPr lang="kk-KZ" dirty="0"/>
              <a:t>Психикалық бұзылуларға шолу. </a:t>
            </a:r>
            <a:r>
              <a:rPr lang="kk-KZ"/>
              <a:t>Психикалық бұзылулардың жіктелуі: формалары, түрлері, түрлері адамның даму белгілері мен себептері</a:t>
            </a:r>
            <a:endParaRPr lang="kk-KZ" b="1" smtClean="0"/>
          </a:p>
          <a:p>
            <a:pPr algn="ctr">
              <a:buNone/>
            </a:pPr>
            <a:endParaRPr lang="kk-KZ" b="1" dirty="0" smtClean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12160" y="6381328"/>
            <a:ext cx="2895600" cy="365125"/>
          </a:xfrm>
        </p:spPr>
        <p:txBody>
          <a:bodyPr/>
          <a:lstStyle/>
          <a:p>
            <a:r>
              <a:rPr lang="kk-KZ" dirty="0" smtClean="0">
                <a:solidFill>
                  <a:schemeClr val="tx1"/>
                </a:solidFill>
              </a:rPr>
              <a:t>Тұлға және мінез-құлықты бағалау курсы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/>
              <a:t>Науқастардағы </a:t>
            </a:r>
            <a:r>
              <a:rPr lang="ru-RU" dirty="0" smtClean="0"/>
              <a:t>сын </a:t>
            </a:r>
            <a:r>
              <a:rPr lang="ru-RU" dirty="0" err="1" smtClean="0"/>
              <a:t>жоғалады</a:t>
            </a:r>
            <a:r>
              <a:rPr lang="ru-RU" dirty="0" smtClean="0"/>
              <a:t>. </a:t>
            </a:r>
            <a:r>
              <a:rPr lang="ru-RU" dirty="0" err="1" smtClean="0"/>
              <a:t>Олардың іс-әрекеттерін бақылауды жоғалтудың салдары</a:t>
            </a:r>
            <a:r>
              <a:rPr lang="ru-RU" dirty="0" smtClean="0"/>
              <a:t>. </a:t>
            </a:r>
            <a:r>
              <a:rPr lang="ru-RU" dirty="0" err="1" smtClean="0"/>
              <a:t>Науқастар абсурдтық шешімдермен</a:t>
            </a:r>
            <a:r>
              <a:rPr lang="ru-RU" dirty="0" smtClean="0"/>
              <a:t> </a:t>
            </a:r>
            <a:r>
              <a:rPr lang="ru-RU" dirty="0" err="1" smtClean="0"/>
              <a:t>ойланбастан</a:t>
            </a:r>
            <a:r>
              <a:rPr lang="ru-RU" dirty="0" smtClean="0"/>
              <a:t> </a:t>
            </a:r>
            <a:r>
              <a:rPr lang="ru-RU" dirty="0" err="1" smtClean="0"/>
              <a:t>келісе</a:t>
            </a:r>
            <a:r>
              <a:rPr lang="ru-RU" dirty="0" smtClean="0"/>
              <a:t> </a:t>
            </a:r>
            <a:r>
              <a:rPr lang="ru-RU" dirty="0" err="1" smtClean="0"/>
              <a:t>алады</a:t>
            </a:r>
            <a:r>
              <a:rPr lang="ru-RU" dirty="0" smtClean="0"/>
              <a:t>, </a:t>
            </a:r>
            <a:r>
              <a:rPr lang="ru-RU" dirty="0" err="1" smtClean="0"/>
              <a:t>басқа адамның шешімдерімен</a:t>
            </a:r>
            <a:r>
              <a:rPr lang="ru-RU" dirty="0" smtClean="0"/>
              <a:t> </a:t>
            </a:r>
            <a:r>
              <a:rPr lang="ru-RU" dirty="0" err="1" smtClean="0"/>
              <a:t>келіседі</a:t>
            </a:r>
            <a:r>
              <a:rPr lang="ru-RU" dirty="0" smtClean="0"/>
              <a:t>. </a:t>
            </a:r>
            <a:r>
              <a:rPr lang="ru-RU" dirty="0" err="1" smtClean="0"/>
              <a:t>Науқастар жиі</a:t>
            </a:r>
            <a:r>
              <a:rPr lang="ru-RU" dirty="0" smtClean="0"/>
              <a:t> </a:t>
            </a:r>
            <a:r>
              <a:rPr lang="ru-RU" dirty="0" err="1" smtClean="0"/>
              <a:t>өз қателіктерін байқамайды және қателерді көрсеткен кезде</a:t>
            </a:r>
            <a:r>
              <a:rPr lang="ru-RU" dirty="0" smtClean="0"/>
              <a:t> </a:t>
            </a:r>
            <a:r>
              <a:rPr lang="ru-RU" dirty="0" err="1" smtClean="0"/>
              <a:t>оларды</a:t>
            </a:r>
            <a:r>
              <a:rPr lang="ru-RU" dirty="0" smtClean="0"/>
              <a:t> </a:t>
            </a:r>
            <a:r>
              <a:rPr lang="ru-RU" dirty="0" err="1" smtClean="0"/>
              <a:t>түзетпейді.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256624"/>
          </a:xfrm>
        </p:spPr>
        <p:txBody>
          <a:bodyPr/>
          <a:lstStyle/>
          <a:p>
            <a:pPr algn="just"/>
            <a:r>
              <a:rPr lang="ru-RU" dirty="0" err="1" smtClean="0"/>
              <a:t>Сыни</a:t>
            </a:r>
            <a:r>
              <a:rPr lang="ru-RU" dirty="0" smtClean="0"/>
              <a:t> </a:t>
            </a:r>
            <a:r>
              <a:rPr lang="ru-RU" dirty="0" err="1" smtClean="0"/>
              <a:t>ойлаудың бұзу.</a:t>
            </a:r>
            <a:r>
              <a:rPr lang="ru-RU" dirty="0" smtClean="0"/>
              <a:t> Рефлексия </a:t>
            </a:r>
            <a:r>
              <a:rPr lang="ru-RU" dirty="0" err="1" smtClean="0"/>
              <a:t>қабілетімен және оның жағдайын бағалау мүмкіндігімен байланысты</a:t>
            </a:r>
            <a:r>
              <a:rPr lang="ru-RU" dirty="0" smtClean="0"/>
              <a:t>. </a:t>
            </a:r>
            <a:r>
              <a:rPr lang="ru-RU" dirty="0" err="1" smtClean="0"/>
              <a:t>Сынилық әдістерді қолданғаннан гөрі әңгімеде көбірек анықталады.</a:t>
            </a:r>
            <a:r>
              <a:rPr lang="ru-RU" dirty="0" smtClean="0"/>
              <a:t> </a:t>
            </a:r>
            <a:r>
              <a:rPr lang="ru-RU" dirty="0" err="1" smtClean="0"/>
              <a:t>Зерттелуші</a:t>
            </a:r>
            <a:r>
              <a:rPr lang="ru-RU" dirty="0" smtClean="0"/>
              <a:t> </a:t>
            </a:r>
            <a:r>
              <a:rPr lang="ru-RU" dirty="0" err="1" smtClean="0"/>
              <a:t>әдетте оның нәтижелеріне қызығушылық танытады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саналады</a:t>
            </a:r>
            <a:r>
              <a:rPr lang="ru-RU" dirty="0" smtClean="0"/>
              <a:t>, </a:t>
            </a:r>
            <a:r>
              <a:rPr lang="ru-RU" dirty="0" err="1" smtClean="0"/>
              <a:t>бірақ іс</a:t>
            </a:r>
            <a:r>
              <a:rPr lang="ru-RU" dirty="0" smtClean="0"/>
              <a:t> </a:t>
            </a:r>
            <a:r>
              <a:rPr lang="ru-RU" dirty="0" err="1" smtClean="0"/>
              <a:t>жүзінде бұл өте сирек</a:t>
            </a:r>
            <a:r>
              <a:rPr lang="ru-RU" dirty="0" smtClean="0"/>
              <a:t> </a:t>
            </a:r>
            <a:r>
              <a:rPr lang="ru-RU" dirty="0" err="1" smtClean="0"/>
              <a:t>кездеседі</a:t>
            </a:r>
            <a:r>
              <a:rPr lang="ru-RU" dirty="0" smtClean="0"/>
              <a:t>: </a:t>
            </a:r>
            <a:r>
              <a:rPr lang="ru-RU" dirty="0" err="1" smtClean="0"/>
              <a:t>тіпті</a:t>
            </a:r>
            <a:r>
              <a:rPr lang="ru-RU" dirty="0" smtClean="0"/>
              <a:t> </a:t>
            </a:r>
            <a:r>
              <a:rPr lang="ru-RU" dirty="0" err="1" smtClean="0"/>
              <a:t>сау</a:t>
            </a:r>
            <a:r>
              <a:rPr lang="ru-RU" dirty="0" smtClean="0"/>
              <a:t> </a:t>
            </a:r>
            <a:r>
              <a:rPr lang="ru-RU" dirty="0" err="1" smtClean="0"/>
              <a:t>зерттелушілер</a:t>
            </a:r>
            <a:r>
              <a:rPr lang="ru-RU" dirty="0" smtClean="0"/>
              <a:t> де тез </a:t>
            </a:r>
            <a:r>
              <a:rPr lang="ru-RU" dirty="0" err="1" smtClean="0"/>
              <a:t>кетеді</a:t>
            </a:r>
            <a:r>
              <a:rPr lang="ru-RU" dirty="0" smtClean="0"/>
              <a:t> </a:t>
            </a:r>
            <a:r>
              <a:rPr lang="ru-RU" dirty="0" err="1" smtClean="0"/>
              <a:t>және бұл сынақтардың аяқталғанына қуанышты </a:t>
            </a:r>
            <a:r>
              <a:rPr lang="ru-RU" dirty="0" smtClean="0"/>
              <a:t>(</a:t>
            </a:r>
            <a:r>
              <a:rPr lang="ru-RU" dirty="0" err="1" smtClean="0"/>
              <a:t>әсіресе егер</a:t>
            </a:r>
            <a:r>
              <a:rPr lang="ru-RU" dirty="0" smtClean="0"/>
              <a:t> </a:t>
            </a:r>
            <a:r>
              <a:rPr lang="ru-RU" dirty="0" err="1" smtClean="0"/>
              <a:t>тестілеу</a:t>
            </a:r>
            <a:r>
              <a:rPr lang="ru-RU" dirty="0" smtClean="0"/>
              <a:t> </a:t>
            </a:r>
            <a:r>
              <a:rPr lang="en-US" dirty="0" smtClean="0"/>
              <a:t>PND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емхана</a:t>
            </a:r>
            <a:r>
              <a:rPr lang="ru-RU" dirty="0" smtClean="0"/>
              <a:t> </a:t>
            </a:r>
            <a:r>
              <a:rPr lang="ru-RU" dirty="0" err="1" smtClean="0"/>
              <a:t>сияқты мемлекеттік</a:t>
            </a:r>
            <a:r>
              <a:rPr lang="ru-RU" dirty="0" smtClean="0"/>
              <a:t> </a:t>
            </a:r>
            <a:r>
              <a:rPr lang="ru-RU" dirty="0" err="1" smtClean="0"/>
              <a:t>мекемеде</a:t>
            </a:r>
            <a:r>
              <a:rPr lang="ru-RU" dirty="0" smtClean="0"/>
              <a:t> </a:t>
            </a:r>
            <a:r>
              <a:rPr lang="ru-RU" dirty="0" err="1" smtClean="0"/>
              <a:t>өткізілсе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8363272" cy="590465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err="1" smtClean="0"/>
              <a:t>Пайымдау</a:t>
            </a:r>
            <a:r>
              <a:rPr lang="ru-RU" dirty="0" smtClean="0"/>
              <a:t> </a:t>
            </a:r>
            <a:r>
              <a:rPr lang="ru-RU" dirty="0" err="1" smtClean="0"/>
              <a:t>патологиясына</a:t>
            </a:r>
            <a:r>
              <a:rPr lang="ru-RU" dirty="0" smtClean="0"/>
              <a:t> </a:t>
            </a:r>
            <a:r>
              <a:rPr lang="ru-RU" dirty="0" err="1" smtClean="0"/>
              <a:t>мыналар</a:t>
            </a:r>
            <a:r>
              <a:rPr lang="ru-RU" dirty="0" smtClean="0"/>
              <a:t> </a:t>
            </a:r>
            <a:r>
              <a:rPr lang="ru-RU" dirty="0" err="1" smtClean="0"/>
              <a:t>жатады</a:t>
            </a:r>
            <a:r>
              <a:rPr lang="ru-RU" dirty="0" smtClean="0"/>
              <a:t>:</a:t>
            </a:r>
          </a:p>
          <a:p>
            <a:pPr algn="just"/>
            <a:r>
              <a:rPr lang="ru-RU" dirty="0" smtClean="0"/>
              <a:t>* </a:t>
            </a:r>
            <a:r>
              <a:rPr lang="ru-RU" dirty="0" err="1" smtClean="0"/>
              <a:t>Сандырақ бұзылулар-жалған тұжырымдар.</a:t>
            </a:r>
            <a:r>
              <a:rPr lang="ru-RU" dirty="0" smtClean="0"/>
              <a:t> </a:t>
            </a:r>
            <a:r>
              <a:rPr lang="ru-RU" dirty="0" err="1" smtClean="0"/>
              <a:t>Парояльді</a:t>
            </a:r>
            <a:r>
              <a:rPr lang="ru-RU" dirty="0" smtClean="0"/>
              <a:t> делирий - </a:t>
            </a:r>
            <a:r>
              <a:rPr lang="ru-RU" dirty="0" err="1" smtClean="0"/>
              <a:t>жүйесіз жүйелі делирий</a:t>
            </a:r>
            <a:r>
              <a:rPr lang="ru-RU" dirty="0" smtClean="0"/>
              <a:t>; </a:t>
            </a:r>
            <a:r>
              <a:rPr lang="ru-RU" dirty="0" err="1" smtClean="0"/>
              <a:t>параноидтық делирий</a:t>
            </a:r>
            <a:r>
              <a:rPr lang="ru-RU" dirty="0" smtClean="0"/>
              <a:t> - </a:t>
            </a:r>
            <a:r>
              <a:rPr lang="ru-RU" dirty="0" err="1" smtClean="0"/>
              <a:t>көбінесе жеткілікті</a:t>
            </a:r>
            <a:r>
              <a:rPr lang="ru-RU" dirty="0" smtClean="0"/>
              <a:t> </a:t>
            </a:r>
            <a:r>
              <a:rPr lang="ru-RU" dirty="0" err="1" smtClean="0"/>
              <a:t>жұқа жүйесі жоқ алдамшы</a:t>
            </a:r>
            <a:r>
              <a:rPr lang="ru-RU" dirty="0" smtClean="0"/>
              <a:t> </a:t>
            </a:r>
            <a:r>
              <a:rPr lang="ru-RU" dirty="0" err="1" smtClean="0"/>
              <a:t>идеялардың болуымен</a:t>
            </a:r>
            <a:r>
              <a:rPr lang="ru-RU" dirty="0" smtClean="0"/>
              <a:t> </a:t>
            </a:r>
            <a:r>
              <a:rPr lang="ru-RU" dirty="0" err="1" smtClean="0"/>
              <a:t>сипатталады</a:t>
            </a:r>
            <a:r>
              <a:rPr lang="ru-RU" dirty="0" smtClean="0"/>
              <a:t>; </a:t>
            </a:r>
            <a:r>
              <a:rPr lang="ru-RU" dirty="0" err="1" smtClean="0"/>
              <a:t>парафениялық делирий-ассоциативті</a:t>
            </a:r>
            <a:r>
              <a:rPr lang="ru-RU" dirty="0" smtClean="0"/>
              <a:t> </a:t>
            </a:r>
            <a:r>
              <a:rPr lang="ru-RU" dirty="0" err="1" smtClean="0"/>
              <a:t>процестің бұзылуымен </a:t>
            </a:r>
            <a:r>
              <a:rPr lang="ru-RU" dirty="0" smtClean="0"/>
              <a:t>(</a:t>
            </a:r>
            <a:r>
              <a:rPr lang="ru-RU" dirty="0" err="1" smtClean="0"/>
              <a:t>жыртылу</a:t>
            </a:r>
            <a:r>
              <a:rPr lang="ru-RU" dirty="0" smtClean="0"/>
              <a:t>, резонанс </a:t>
            </a:r>
            <a:r>
              <a:rPr lang="ru-RU" dirty="0" err="1" smtClean="0"/>
              <a:t>және </a:t>
            </a:r>
            <a:r>
              <a:rPr lang="ru-RU" dirty="0" smtClean="0"/>
              <a:t>символизм) </a:t>
            </a:r>
            <a:r>
              <a:rPr lang="ru-RU" dirty="0" err="1" smtClean="0"/>
              <a:t>үйлеседі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* </a:t>
            </a:r>
            <a:r>
              <a:rPr lang="ru-RU" dirty="0" err="1" smtClean="0"/>
              <a:t>Сандырақ тәрізді бұзылулар-ерік-жігердің, дискілердің, эмоционалдық бұзылулардың бұзылуына байланысты</a:t>
            </a:r>
            <a:r>
              <a:rPr lang="ru-RU" dirty="0" smtClean="0"/>
              <a:t> </a:t>
            </a:r>
            <a:r>
              <a:rPr lang="ru-RU" dirty="0" err="1" smtClean="0"/>
              <a:t>жалған тұжырымдар сандырақтықтан жүйелеу үрдісінің жоқтығымен, қысқа мерзімділігімен</a:t>
            </a:r>
            <a:r>
              <a:rPr lang="ru-RU" dirty="0" smtClean="0"/>
              <a:t>, </a:t>
            </a:r>
            <a:r>
              <a:rPr lang="ru-RU" dirty="0" err="1" smtClean="0"/>
              <a:t>сендіру</a:t>
            </a:r>
            <a:r>
              <a:rPr lang="ru-RU" dirty="0" smtClean="0"/>
              <a:t> </a:t>
            </a:r>
            <a:r>
              <a:rPr lang="ru-RU" dirty="0" err="1" smtClean="0"/>
              <a:t>әдісімен ішінара</a:t>
            </a:r>
            <a:r>
              <a:rPr lang="ru-RU" dirty="0" smtClean="0"/>
              <a:t> </a:t>
            </a:r>
            <a:r>
              <a:rPr lang="ru-RU" dirty="0" err="1" smtClean="0"/>
              <a:t>түзету мүмкіндігімен ерекшеленеді</a:t>
            </a:r>
            <a:r>
              <a:rPr lang="ru-RU" dirty="0" smtClean="0"/>
              <a:t> (</a:t>
            </a:r>
            <a:r>
              <a:rPr lang="en-US" dirty="0" smtClean="0"/>
              <a:t>MDP </a:t>
            </a:r>
            <a:r>
              <a:rPr lang="ru-RU" dirty="0" smtClean="0"/>
              <a:t>бар).</a:t>
            </a:r>
          </a:p>
          <a:p>
            <a:pPr algn="just"/>
            <a:r>
              <a:rPr lang="ru-RU" dirty="0" smtClean="0"/>
              <a:t>* Аса </a:t>
            </a:r>
            <a:r>
              <a:rPr lang="ru-RU" dirty="0" err="1" smtClean="0"/>
              <a:t>құнды идеялар-аффективті</a:t>
            </a:r>
            <a:r>
              <a:rPr lang="ru-RU" dirty="0" smtClean="0"/>
              <a:t> </a:t>
            </a:r>
            <a:r>
              <a:rPr lang="ru-RU" dirty="0" err="1" smtClean="0"/>
              <a:t>қаныққан тұрақты сенімдер</a:t>
            </a:r>
            <a:r>
              <a:rPr lang="ru-RU" dirty="0" smtClean="0"/>
              <a:t> мен </a:t>
            </a:r>
            <a:r>
              <a:rPr lang="ru-RU" dirty="0" err="1" smtClean="0"/>
              <a:t>идеялар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* </a:t>
            </a:r>
            <a:r>
              <a:rPr lang="ru-RU" dirty="0" err="1" smtClean="0"/>
              <a:t>Обсессиялар-бұл сыни</a:t>
            </a:r>
            <a:r>
              <a:rPr lang="ru-RU" dirty="0" smtClean="0"/>
              <a:t> </a:t>
            </a:r>
            <a:r>
              <a:rPr lang="ru-RU" dirty="0" err="1" smtClean="0"/>
              <a:t>тұрғыдан дұрыс емес</a:t>
            </a:r>
            <a:r>
              <a:rPr lang="ru-RU" dirty="0" smtClean="0"/>
              <a:t> </a:t>
            </a:r>
            <a:r>
              <a:rPr lang="ru-RU" dirty="0" err="1" smtClean="0"/>
              <a:t>ойлар</a:t>
            </a:r>
            <a:r>
              <a:rPr lang="ru-RU" dirty="0" smtClean="0"/>
              <a:t>, </a:t>
            </a:r>
            <a:r>
              <a:rPr lang="ru-RU" dirty="0" err="1" smtClean="0"/>
              <a:t>бірақ құтылу мүмкін емес.Ойлау</a:t>
            </a:r>
            <a:r>
              <a:rPr lang="ru-RU" dirty="0" smtClean="0"/>
              <a:t> </a:t>
            </a:r>
            <a:r>
              <a:rPr lang="ru-RU" dirty="0" err="1" smtClean="0"/>
              <a:t>қабілетінің бұзылуы:</a:t>
            </a:r>
            <a:endParaRPr lang="ru-RU" dirty="0" smtClean="0"/>
          </a:p>
          <a:p>
            <a:pPr algn="just"/>
            <a:r>
              <a:rPr lang="ru-RU" dirty="0" smtClean="0"/>
              <a:t>* </a:t>
            </a:r>
            <a:r>
              <a:rPr lang="ru-RU" dirty="0" err="1" smtClean="0"/>
              <a:t>Жедел</a:t>
            </a:r>
            <a:r>
              <a:rPr lang="ru-RU" dirty="0" smtClean="0"/>
              <a:t> </a:t>
            </a:r>
            <a:r>
              <a:rPr lang="ru-RU" dirty="0" err="1" smtClean="0"/>
              <a:t>ойлау:идеялардың секіруі</a:t>
            </a:r>
            <a:r>
              <a:rPr lang="ru-RU" dirty="0" smtClean="0"/>
              <a:t> (</a:t>
            </a:r>
            <a:r>
              <a:rPr lang="ru-RU" dirty="0" err="1" smtClean="0"/>
              <a:t>МДП-да</a:t>
            </a:r>
            <a:r>
              <a:rPr lang="ru-RU" dirty="0" smtClean="0"/>
              <a:t> </a:t>
            </a:r>
            <a:r>
              <a:rPr lang="ru-RU" dirty="0" err="1" smtClean="0"/>
              <a:t>маникалық фазада</a:t>
            </a:r>
            <a:r>
              <a:rPr lang="ru-RU" dirty="0" smtClean="0"/>
              <a:t> </a:t>
            </a:r>
            <a:r>
              <a:rPr lang="ru-RU" dirty="0" err="1" smtClean="0"/>
              <a:t>байқалады</a:t>
            </a:r>
            <a:r>
              <a:rPr lang="ru-RU" dirty="0" smtClean="0"/>
              <a:t>);</a:t>
            </a:r>
            <a:r>
              <a:rPr lang="ru-RU" dirty="0" err="1" smtClean="0"/>
              <a:t>жас</a:t>
            </a:r>
            <a:r>
              <a:rPr lang="ru-RU" dirty="0" smtClean="0"/>
              <a:t> </a:t>
            </a:r>
            <a:r>
              <a:rPr lang="ru-RU" dirty="0" err="1" smtClean="0"/>
              <a:t>ментизм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мантизм-науқастың еркінен</a:t>
            </a:r>
            <a:r>
              <a:rPr lang="ru-RU" dirty="0" smtClean="0"/>
              <a:t> </a:t>
            </a:r>
            <a:r>
              <a:rPr lang="ru-RU" dirty="0" err="1" smtClean="0"/>
              <a:t>тыс</a:t>
            </a:r>
            <a:r>
              <a:rPr lang="ru-RU" dirty="0" smtClean="0"/>
              <a:t> </a:t>
            </a:r>
            <a:r>
              <a:rPr lang="ru-RU" dirty="0" err="1" smtClean="0"/>
              <a:t>ойлар</a:t>
            </a:r>
            <a:r>
              <a:rPr lang="ru-RU" dirty="0" smtClean="0"/>
              <a:t> </a:t>
            </a:r>
            <a:r>
              <a:rPr lang="ru-RU" dirty="0" err="1" smtClean="0"/>
              <a:t>ағыны </a:t>
            </a:r>
            <a:r>
              <a:rPr lang="ru-RU" dirty="0" smtClean="0"/>
              <a:t>(</a:t>
            </a:r>
            <a:r>
              <a:rPr lang="ru-RU" dirty="0" err="1" smtClean="0"/>
              <a:t>шизофрениямен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* </a:t>
            </a:r>
            <a:r>
              <a:rPr lang="ru-RU" dirty="0" err="1" smtClean="0"/>
              <a:t>Баяу</a:t>
            </a:r>
            <a:r>
              <a:rPr lang="ru-RU" dirty="0" smtClean="0"/>
              <a:t> </a:t>
            </a:r>
            <a:r>
              <a:rPr lang="ru-RU" dirty="0" err="1" smtClean="0"/>
              <a:t>ойлау</a:t>
            </a:r>
            <a:r>
              <a:rPr lang="ru-RU" dirty="0" smtClean="0"/>
              <a:t> (</a:t>
            </a:r>
            <a:r>
              <a:rPr lang="en-US" dirty="0" smtClean="0"/>
              <a:t>MDP </a:t>
            </a:r>
            <a:r>
              <a:rPr lang="ru-RU" dirty="0" err="1" smtClean="0"/>
              <a:t>депрессиялық кезеңінде</a:t>
            </a:r>
            <a:r>
              <a:rPr lang="ru-RU" dirty="0" smtClean="0"/>
              <a:t>), </a:t>
            </a:r>
            <a:r>
              <a:rPr lang="ru-RU" dirty="0" err="1" smtClean="0"/>
              <a:t>сондай-ақ қаттылық, қаттылық </a:t>
            </a:r>
            <a:r>
              <a:rPr lang="ru-RU" dirty="0" smtClean="0"/>
              <a:t>(</a:t>
            </a:r>
            <a:r>
              <a:rPr lang="ru-RU" dirty="0" err="1" smtClean="0"/>
              <a:t>эпилепсиямен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Диагностика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1. </a:t>
            </a:r>
            <a:r>
              <a:rPr lang="ru-RU" dirty="0" err="1" smtClean="0"/>
              <a:t>Жіктелуі</a:t>
            </a:r>
            <a:r>
              <a:rPr lang="ru-RU" dirty="0" smtClean="0"/>
              <a:t>. </a:t>
            </a:r>
            <a:r>
              <a:rPr lang="ru-RU" dirty="0" err="1" smtClean="0"/>
              <a:t>Техника-бұл әртүрлі заттар</a:t>
            </a:r>
            <a:r>
              <a:rPr lang="ru-RU" dirty="0" smtClean="0"/>
              <a:t>, </a:t>
            </a:r>
            <a:r>
              <a:rPr lang="ru-RU" dirty="0" err="1" smtClean="0"/>
              <a:t>өсімдіктер, тірі</a:t>
            </a:r>
            <a:r>
              <a:rPr lang="ru-RU" dirty="0" smtClean="0"/>
              <a:t> </a:t>
            </a:r>
            <a:r>
              <a:rPr lang="ru-RU" dirty="0" err="1" smtClean="0"/>
              <a:t>заттар</a:t>
            </a:r>
            <a:r>
              <a:rPr lang="ru-RU" dirty="0" smtClean="0"/>
              <a:t> </a:t>
            </a:r>
            <a:r>
              <a:rPr lang="ru-RU" dirty="0" err="1" smtClean="0"/>
              <a:t>бейнеленген</a:t>
            </a:r>
            <a:r>
              <a:rPr lang="ru-RU" dirty="0" smtClean="0"/>
              <a:t> </a:t>
            </a:r>
            <a:r>
              <a:rPr lang="ru-RU" dirty="0" err="1" smtClean="0"/>
              <a:t>карталар</a:t>
            </a:r>
            <a:r>
              <a:rPr lang="ru-RU" dirty="0" smtClean="0"/>
              <a:t> </a:t>
            </a:r>
            <a:r>
              <a:rPr lang="ru-RU" dirty="0" err="1" smtClean="0"/>
              <a:t>жиынтығы.</a:t>
            </a:r>
            <a:r>
              <a:rPr lang="ru-RU" dirty="0" smtClean="0"/>
              <a:t> </a:t>
            </a:r>
            <a:r>
              <a:rPr lang="ru-RU" dirty="0" err="1" smtClean="0"/>
              <a:t>Суреттер</a:t>
            </a:r>
            <a:r>
              <a:rPr lang="ru-RU" dirty="0" smtClean="0"/>
              <a:t> </a:t>
            </a:r>
            <a:r>
              <a:rPr lang="ru-RU" dirty="0" err="1" smtClean="0"/>
              <a:t>жазулармен</a:t>
            </a:r>
            <a:r>
              <a:rPr lang="ru-RU" dirty="0" smtClean="0"/>
              <a:t> </a:t>
            </a:r>
            <a:r>
              <a:rPr lang="ru-RU" dirty="0" err="1" smtClean="0"/>
              <a:t>ауыстырылуы</a:t>
            </a:r>
            <a:r>
              <a:rPr lang="ru-RU" dirty="0" smtClean="0"/>
              <a:t> </a:t>
            </a:r>
            <a:r>
              <a:rPr lang="ru-RU" dirty="0" err="1" smtClean="0"/>
              <a:t>мүмкін </a:t>
            </a:r>
            <a:r>
              <a:rPr lang="ru-RU" dirty="0" smtClean="0"/>
              <a:t>(</a:t>
            </a:r>
            <a:r>
              <a:rPr lang="ru-RU" dirty="0" err="1" smtClean="0"/>
              <a:t>ауызша</a:t>
            </a:r>
            <a:r>
              <a:rPr lang="ru-RU" dirty="0" smtClean="0"/>
              <a:t> </a:t>
            </a:r>
            <a:r>
              <a:rPr lang="ru-RU" dirty="0" err="1" smtClean="0"/>
              <a:t>жіктеу</a:t>
            </a:r>
            <a:r>
              <a:rPr lang="ru-RU" dirty="0" smtClean="0"/>
              <a:t>). </a:t>
            </a:r>
            <a:r>
              <a:rPr lang="ru-RU" dirty="0" err="1" smtClean="0"/>
              <a:t>Сынақ тақырыбы бір</a:t>
            </a:r>
            <a:r>
              <a:rPr lang="ru-RU" dirty="0" smtClean="0"/>
              <a:t> </a:t>
            </a:r>
            <a:r>
              <a:rPr lang="ru-RU" dirty="0" err="1" smtClean="0"/>
              <a:t>топтағы заттар</a:t>
            </a:r>
            <a:r>
              <a:rPr lang="ru-RU" dirty="0" smtClean="0"/>
              <a:t> </a:t>
            </a:r>
            <a:r>
              <a:rPr lang="ru-RU" dirty="0" err="1" smtClean="0"/>
              <a:t>ортақ қасиеттерге ие</a:t>
            </a:r>
            <a:r>
              <a:rPr lang="ru-RU" dirty="0" smtClean="0"/>
              <a:t> </a:t>
            </a:r>
            <a:r>
              <a:rPr lang="ru-RU" dirty="0" err="1" smtClean="0"/>
              <a:t>болатындай</a:t>
            </a:r>
            <a:r>
              <a:rPr lang="ru-RU" dirty="0" smtClean="0"/>
              <a:t> </a:t>
            </a:r>
            <a:r>
              <a:rPr lang="ru-RU" dirty="0" err="1" smtClean="0"/>
              <a:t>етіп</a:t>
            </a:r>
            <a:r>
              <a:rPr lang="ru-RU" dirty="0" smtClean="0"/>
              <a:t> </a:t>
            </a:r>
            <a:r>
              <a:rPr lang="ru-RU" dirty="0" err="1" smtClean="0"/>
              <a:t>заттарды</a:t>
            </a:r>
            <a:r>
              <a:rPr lang="ru-RU" dirty="0" smtClean="0"/>
              <a:t> </a:t>
            </a:r>
            <a:r>
              <a:rPr lang="ru-RU" dirty="0" err="1" smtClean="0"/>
              <a:t>топтарға бөледі </a:t>
            </a:r>
            <a:r>
              <a:rPr lang="ru-RU" dirty="0" smtClean="0"/>
              <a:t>(</a:t>
            </a:r>
            <a:r>
              <a:rPr lang="ru-RU" dirty="0" err="1" smtClean="0"/>
              <a:t>киім</a:t>
            </a:r>
            <a:r>
              <a:rPr lang="ru-RU" dirty="0" smtClean="0"/>
              <a:t>, </a:t>
            </a:r>
            <a:r>
              <a:rPr lang="ru-RU" dirty="0" err="1" smtClean="0"/>
              <a:t>жиһаз, Жануарлар</a:t>
            </a:r>
            <a:r>
              <a:rPr lang="ru-RU" dirty="0" smtClean="0"/>
              <a:t>, </a:t>
            </a:r>
            <a:r>
              <a:rPr lang="ru-RU" dirty="0" err="1" smtClean="0"/>
              <a:t>өлшеу құралдары, адамдар</a:t>
            </a:r>
            <a:r>
              <a:rPr lang="ru-RU" dirty="0" smtClean="0"/>
              <a:t>). </a:t>
            </a:r>
            <a:r>
              <a:rPr lang="ru-RU" dirty="0" err="1" smtClean="0"/>
              <a:t>Содан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dirty="0" err="1" smtClean="0"/>
              <a:t>тақырып топтарды</a:t>
            </a:r>
            <a:r>
              <a:rPr lang="ru-RU" dirty="0" smtClean="0"/>
              <a:t> </a:t>
            </a:r>
            <a:r>
              <a:rPr lang="ru-RU" dirty="0" err="1" smtClean="0"/>
              <a:t>кеңейтеді.</a:t>
            </a:r>
            <a:r>
              <a:rPr lang="ru-RU" dirty="0" smtClean="0"/>
              <a:t> </a:t>
            </a:r>
            <a:r>
              <a:rPr lang="ru-RU" dirty="0" err="1" smtClean="0"/>
              <a:t>Соңғы кезеңде екі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үш топты</a:t>
            </a:r>
            <a:r>
              <a:rPr lang="ru-RU" dirty="0" smtClean="0"/>
              <a:t> </a:t>
            </a:r>
            <a:r>
              <a:rPr lang="ru-RU" dirty="0" err="1" smtClean="0"/>
              <a:t>бөлу мүмкіндігі жалпылаудың жоғары деңгейін көрсетеді.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7091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 smtClean="0"/>
              <a:t>2.Артығын алып</a:t>
            </a:r>
            <a:r>
              <a:rPr lang="ru-RU" dirty="0" smtClean="0"/>
              <a:t> </a:t>
            </a:r>
            <a:r>
              <a:rPr lang="ru-RU" dirty="0" err="1" smtClean="0"/>
              <a:t>тастау</a:t>
            </a:r>
            <a:r>
              <a:rPr lang="ru-RU" dirty="0" smtClean="0"/>
              <a:t>. </a:t>
            </a:r>
            <a:r>
              <a:rPr lang="ru-RU" dirty="0" err="1" smtClean="0"/>
              <a:t>Сондай-ақ, бұл техниканың екі</a:t>
            </a:r>
            <a:r>
              <a:rPr lang="ru-RU" dirty="0" smtClean="0"/>
              <a:t> </a:t>
            </a:r>
            <a:r>
              <a:rPr lang="ru-RU" dirty="0" err="1" smtClean="0"/>
              <a:t>нұсқасы </a:t>
            </a:r>
            <a:r>
              <a:rPr lang="ru-RU" dirty="0" smtClean="0"/>
              <a:t>бар: </a:t>
            </a:r>
            <a:r>
              <a:rPr lang="ru-RU" dirty="0" err="1" smtClean="0"/>
              <a:t>ауызша</a:t>
            </a:r>
            <a:r>
              <a:rPr lang="ru-RU" dirty="0" smtClean="0"/>
              <a:t> </a:t>
            </a:r>
            <a:r>
              <a:rPr lang="ru-RU" dirty="0" err="1" smtClean="0"/>
              <a:t>және пәндік.</a:t>
            </a:r>
            <a:r>
              <a:rPr lang="ru-RU" dirty="0" smtClean="0"/>
              <a:t> </a:t>
            </a:r>
            <a:r>
              <a:rPr lang="ru-RU" dirty="0" err="1" smtClean="0"/>
              <a:t>Соңғысы-төрт заттың бейнесі</a:t>
            </a:r>
            <a:r>
              <a:rPr lang="ru-RU" dirty="0" smtClean="0"/>
              <a:t> бар </a:t>
            </a:r>
            <a:r>
              <a:rPr lang="ru-RU" dirty="0" err="1" smtClean="0"/>
              <a:t>карталар</a:t>
            </a:r>
            <a:r>
              <a:rPr lang="ru-RU" dirty="0" smtClean="0"/>
              <a:t> </a:t>
            </a:r>
            <a:r>
              <a:rPr lang="ru-RU" dirty="0" err="1" smtClean="0"/>
              <a:t>жиынтығы</a:t>
            </a:r>
            <a:r>
              <a:rPr lang="ru-RU" dirty="0" smtClean="0"/>
              <a:t>, </a:t>
            </a:r>
            <a:r>
              <a:rPr lang="ru-RU" dirty="0" err="1" smtClean="0"/>
              <a:t>олардың үшеуі ортақ және оларды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топқа біріктіруге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, ал </a:t>
            </a:r>
            <a:r>
              <a:rPr lang="ru-RU" dirty="0" err="1" smtClean="0"/>
              <a:t>олардың біреуі</a:t>
            </a:r>
            <a:r>
              <a:rPr lang="ru-RU" dirty="0" smtClean="0"/>
              <a:t> </a:t>
            </a:r>
            <a:r>
              <a:rPr lang="ru-RU" dirty="0" err="1" smtClean="0"/>
              <a:t>айтарлықтай ерекшеленеді</a:t>
            </a:r>
            <a:r>
              <a:rPr lang="ru-RU" dirty="0" smtClean="0"/>
              <a:t>, оны </a:t>
            </a:r>
            <a:r>
              <a:rPr lang="ru-RU" dirty="0" err="1" smtClean="0"/>
              <a:t>алып</a:t>
            </a:r>
            <a:r>
              <a:rPr lang="ru-RU" dirty="0" smtClean="0"/>
              <a:t> </a:t>
            </a:r>
            <a:r>
              <a:rPr lang="ru-RU" dirty="0" err="1" smtClean="0"/>
              <a:t>тастау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. </a:t>
            </a:r>
            <a:r>
              <a:rPr lang="ru-RU" dirty="0" err="1" smtClean="0"/>
              <a:t>Тақырыпты топқа нақты ситуациялық біріктіру</a:t>
            </a:r>
            <a:r>
              <a:rPr lang="ru-RU" dirty="0" smtClean="0"/>
              <a:t> </a:t>
            </a:r>
            <a:r>
              <a:rPr lang="ru-RU" dirty="0" err="1" smtClean="0"/>
              <a:t>негізінде</a:t>
            </a:r>
            <a:r>
              <a:rPr lang="ru-RU" dirty="0" smtClean="0"/>
              <a:t> </a:t>
            </a:r>
            <a:r>
              <a:rPr lang="ru-RU" dirty="0" err="1" smtClean="0"/>
              <a:t>шешу</a:t>
            </a:r>
            <a:r>
              <a:rPr lang="ru-RU" dirty="0" smtClean="0"/>
              <a:t> </a:t>
            </a:r>
            <a:r>
              <a:rPr lang="ru-RU" dirty="0" err="1" smtClean="0"/>
              <a:t>жалпылау</a:t>
            </a:r>
            <a:r>
              <a:rPr lang="ru-RU" dirty="0" smtClean="0"/>
              <a:t> </a:t>
            </a:r>
            <a:r>
              <a:rPr lang="ru-RU" dirty="0" err="1" smtClean="0"/>
              <a:t>деңгейінің төмендегенін көрсетеді.</a:t>
            </a:r>
            <a:r>
              <a:rPr lang="ru-RU" dirty="0" smtClean="0"/>
              <a:t> </a:t>
            </a:r>
            <a:r>
              <a:rPr lang="ru-RU" dirty="0" err="1" smtClean="0"/>
              <a:t>"Әлсіз", шамадан</a:t>
            </a:r>
            <a:r>
              <a:rPr lang="ru-RU" dirty="0" smtClean="0"/>
              <a:t> </a:t>
            </a:r>
            <a:r>
              <a:rPr lang="ru-RU" dirty="0" err="1" smtClean="0"/>
              <a:t>тыс</a:t>
            </a:r>
            <a:r>
              <a:rPr lang="ru-RU" dirty="0" smtClean="0"/>
              <a:t> </a:t>
            </a:r>
            <a:r>
              <a:rPr lang="ru-RU" dirty="0" err="1" smtClean="0"/>
              <a:t>жалпыланған белгілерді</a:t>
            </a:r>
            <a:r>
              <a:rPr lang="ru-RU" dirty="0" smtClean="0"/>
              <a:t> </a:t>
            </a:r>
            <a:r>
              <a:rPr lang="ru-RU" dirty="0" err="1" smtClean="0"/>
              <a:t>актуализациялау</a:t>
            </a:r>
            <a:r>
              <a:rPr lang="ru-RU" dirty="0" smtClean="0"/>
              <a:t> </a:t>
            </a:r>
            <a:r>
              <a:rPr lang="ru-RU" dirty="0" err="1" smtClean="0"/>
              <a:t>жалпылау</a:t>
            </a:r>
            <a:r>
              <a:rPr lang="ru-RU" dirty="0" smtClean="0"/>
              <a:t> </a:t>
            </a:r>
            <a:r>
              <a:rPr lang="ru-RU" dirty="0" err="1" smtClean="0"/>
              <a:t>процесінің бұрмалануын көрсетеді.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3. </a:t>
            </a:r>
            <a:r>
              <a:rPr lang="ru-RU" dirty="0" err="1" smtClean="0"/>
              <a:t>Аналогияның қалыптасуы.</a:t>
            </a:r>
            <a:r>
              <a:rPr lang="ru-RU" dirty="0" smtClean="0"/>
              <a:t> </a:t>
            </a:r>
            <a:r>
              <a:rPr lang="ru-RU" dirty="0" err="1" smtClean="0"/>
              <a:t>"Қарапайым аналогиялар</a:t>
            </a:r>
            <a:r>
              <a:rPr lang="ru-RU" dirty="0" smtClean="0"/>
              <a:t>" </a:t>
            </a:r>
            <a:r>
              <a:rPr lang="ru-RU" dirty="0" err="1" smtClean="0"/>
              <a:t>әдістемесінде белгілі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семантикалық қатынастар </a:t>
            </a:r>
            <a:r>
              <a:rPr lang="ru-RU" dirty="0" smtClean="0"/>
              <a:t>бар </a:t>
            </a:r>
            <a:r>
              <a:rPr lang="ru-RU" dirty="0" err="1" smtClean="0"/>
              <a:t>жұп сөздер </a:t>
            </a:r>
            <a:r>
              <a:rPr lang="ru-RU" dirty="0" smtClean="0"/>
              <a:t>(</a:t>
            </a:r>
            <a:r>
              <a:rPr lang="ru-RU" dirty="0" err="1" smtClean="0"/>
              <a:t>үлгілер</a:t>
            </a:r>
            <a:r>
              <a:rPr lang="ru-RU" dirty="0" smtClean="0"/>
              <a:t>) </a:t>
            </a:r>
            <a:r>
              <a:rPr lang="ru-RU" dirty="0" err="1" smtClean="0"/>
              <a:t>ұсынылған</a:t>
            </a:r>
            <a:r>
              <a:rPr lang="ru-RU" dirty="0" smtClean="0"/>
              <a:t>. </a:t>
            </a:r>
            <a:r>
              <a:rPr lang="ru-RU" dirty="0" err="1" smtClean="0"/>
              <a:t>Тақырып ұқсастық бойынша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сөз бөлуі керек</a:t>
            </a:r>
            <a:r>
              <a:rPr lang="ru-RU" dirty="0" smtClean="0"/>
              <a:t>. </a:t>
            </a:r>
            <a:r>
              <a:rPr lang="ru-RU" dirty="0" err="1" smtClean="0"/>
              <a:t>Ауызша</a:t>
            </a:r>
            <a:r>
              <a:rPr lang="ru-RU" dirty="0" smtClean="0"/>
              <a:t> </a:t>
            </a:r>
            <a:r>
              <a:rPr lang="ru-RU" dirty="0" err="1" smtClean="0"/>
              <a:t>нұсқадан басқа, сіз</a:t>
            </a:r>
            <a:r>
              <a:rPr lang="ru-RU" dirty="0" smtClean="0"/>
              <a:t> </a:t>
            </a:r>
            <a:r>
              <a:rPr lang="ru-RU" dirty="0" err="1" smtClean="0"/>
              <a:t>вербалды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 – равен </a:t>
            </a:r>
            <a:r>
              <a:rPr lang="ru-RU" dirty="0" err="1" smtClean="0"/>
              <a:t>кестелерін</a:t>
            </a:r>
            <a:r>
              <a:rPr lang="ru-RU" dirty="0" smtClean="0"/>
              <a:t> </a:t>
            </a:r>
            <a:r>
              <a:rPr lang="ru-RU" dirty="0" err="1" smtClean="0"/>
              <a:t>қолдана аласыз</a:t>
            </a:r>
            <a:r>
              <a:rPr lang="ru-RU" dirty="0" smtClean="0"/>
              <a:t>. Орта </a:t>
            </a:r>
            <a:r>
              <a:rPr lang="ru-RU" dirty="0" err="1" smtClean="0"/>
              <a:t>және жоғары білімі</a:t>
            </a:r>
            <a:r>
              <a:rPr lang="ru-RU" dirty="0" smtClean="0"/>
              <a:t> бар </a:t>
            </a:r>
            <a:r>
              <a:rPr lang="ru-RU" dirty="0" err="1" smtClean="0"/>
              <a:t>адамдарға </a:t>
            </a:r>
            <a:r>
              <a:rPr lang="ru-RU" dirty="0" smtClean="0"/>
              <a:t>"</a:t>
            </a:r>
            <a:r>
              <a:rPr lang="ru-RU" dirty="0" err="1" smtClean="0"/>
              <a:t>күрделі </a:t>
            </a:r>
            <a:r>
              <a:rPr lang="ru-RU" dirty="0" smtClean="0"/>
              <a:t>аналогиялар"</a:t>
            </a:r>
            <a:r>
              <a:rPr lang="ru-RU" dirty="0" err="1" smtClean="0"/>
              <a:t>әдісін ұсынуға болады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7091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4. </a:t>
            </a:r>
            <a:r>
              <a:rPr lang="ru-RU" dirty="0" err="1" smtClean="0"/>
              <a:t>Ұғымдарды салыстыру</a:t>
            </a:r>
            <a:r>
              <a:rPr lang="ru-RU" dirty="0" smtClean="0"/>
              <a:t> </a:t>
            </a:r>
            <a:r>
              <a:rPr lang="ru-RU" dirty="0" err="1" smtClean="0"/>
              <a:t>және анықтау.</a:t>
            </a:r>
            <a:r>
              <a:rPr lang="ru-RU" dirty="0" smtClean="0"/>
              <a:t> </a:t>
            </a:r>
            <a:r>
              <a:rPr lang="ru-RU" dirty="0" err="1" smtClean="0"/>
              <a:t>Ұғымдарды анықтау үшін объектінің немесе</a:t>
            </a:r>
            <a:r>
              <a:rPr lang="ru-RU" dirty="0" smtClean="0"/>
              <a:t> </a:t>
            </a:r>
            <a:r>
              <a:rPr lang="ru-RU" dirty="0" err="1" smtClean="0"/>
              <a:t>құбылыстың көптеген белгілерін</a:t>
            </a:r>
            <a:r>
              <a:rPr lang="ru-RU" dirty="0" smtClean="0"/>
              <a:t> </a:t>
            </a:r>
            <a:r>
              <a:rPr lang="ru-RU" dirty="0" err="1" smtClean="0"/>
              <a:t>талдап</a:t>
            </a:r>
            <a:r>
              <a:rPr lang="ru-RU" dirty="0" smtClean="0"/>
              <a:t>, </a:t>
            </a:r>
            <a:r>
              <a:rPr lang="ru-RU" dirty="0" err="1" smtClean="0"/>
              <a:t>ең дәл анықтаманы, жалпы</a:t>
            </a:r>
            <a:r>
              <a:rPr lang="ru-RU" dirty="0" smtClean="0"/>
              <a:t> </a:t>
            </a:r>
            <a:r>
              <a:rPr lang="ru-RU" dirty="0" err="1" smtClean="0"/>
              <a:t>және түрлік айырмашылықты атап</a:t>
            </a:r>
            <a:r>
              <a:rPr lang="ru-RU" dirty="0" smtClean="0"/>
              <a:t> </a:t>
            </a:r>
            <a:r>
              <a:rPr lang="ru-RU" dirty="0" err="1" smtClean="0"/>
              <a:t>өту керек</a:t>
            </a:r>
            <a:r>
              <a:rPr lang="ru-RU" dirty="0" smtClean="0"/>
              <a:t>. </a:t>
            </a:r>
            <a:r>
              <a:rPr lang="ru-RU" dirty="0" err="1" smtClean="0"/>
              <a:t>Нысандарды</a:t>
            </a:r>
            <a:r>
              <a:rPr lang="ru-RU" dirty="0" smtClean="0"/>
              <a:t> </a:t>
            </a:r>
            <a:r>
              <a:rPr lang="ru-RU" dirty="0" err="1" smtClean="0"/>
              <a:t>салыстыру</a:t>
            </a:r>
            <a:r>
              <a:rPr lang="ru-RU" dirty="0" smtClean="0"/>
              <a:t> </a:t>
            </a:r>
            <a:r>
              <a:rPr lang="ru-RU" dirty="0" err="1" smtClean="0"/>
              <a:t>кезінде</a:t>
            </a:r>
            <a:r>
              <a:rPr lang="ru-RU" dirty="0" smtClean="0"/>
              <a:t> </a:t>
            </a:r>
            <a:r>
              <a:rPr lang="ru-RU" dirty="0" err="1" smtClean="0"/>
              <a:t>тақырып маңызды белгілерді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объектілерге</a:t>
            </a:r>
            <a:r>
              <a:rPr lang="ru-RU" dirty="0" smtClean="0"/>
              <a:t> </a:t>
            </a:r>
            <a:r>
              <a:rPr lang="ru-RU" dirty="0" err="1" smtClean="0"/>
              <a:t>ортақ және оларды</a:t>
            </a:r>
            <a:r>
              <a:rPr lang="ru-RU" dirty="0" smtClean="0"/>
              <a:t> </a:t>
            </a:r>
            <a:r>
              <a:rPr lang="ru-RU" dirty="0" err="1" smtClean="0"/>
              <a:t>ажырататын</a:t>
            </a:r>
            <a:r>
              <a:rPr lang="ru-RU" dirty="0" smtClean="0"/>
              <a:t> </a:t>
            </a:r>
            <a:r>
              <a:rPr lang="ru-RU" dirty="0" err="1" smtClean="0"/>
              <a:t>бөліктерге бөлу үшін талдау</a:t>
            </a:r>
            <a:r>
              <a:rPr lang="ru-RU" dirty="0" smtClean="0"/>
              <a:t> мен </a:t>
            </a:r>
            <a:r>
              <a:rPr lang="ru-RU" dirty="0" err="1" smtClean="0"/>
              <a:t>синтезді</a:t>
            </a:r>
            <a:r>
              <a:rPr lang="ru-RU" dirty="0" smtClean="0"/>
              <a:t> </a:t>
            </a:r>
            <a:r>
              <a:rPr lang="ru-RU" dirty="0" err="1" smtClean="0"/>
              <a:t>қолданады</a:t>
            </a:r>
            <a:r>
              <a:rPr lang="ru-RU" dirty="0" smtClean="0"/>
              <a:t>. </a:t>
            </a:r>
            <a:r>
              <a:rPr lang="ru-RU" dirty="0" err="1" smtClean="0"/>
              <a:t>Ынталандыру</a:t>
            </a:r>
            <a:r>
              <a:rPr lang="ru-RU" dirty="0" smtClean="0"/>
              <a:t> материалы </a:t>
            </a:r>
            <a:r>
              <a:rPr lang="ru-RU" dirty="0" err="1" smtClean="0"/>
              <a:t>ретінде</a:t>
            </a:r>
            <a:r>
              <a:rPr lang="ru-RU" dirty="0" smtClean="0"/>
              <a:t> </a:t>
            </a:r>
            <a:r>
              <a:rPr lang="ru-RU" dirty="0" err="1" smtClean="0"/>
              <a:t>біртекті</a:t>
            </a:r>
            <a:r>
              <a:rPr lang="ru-RU" dirty="0" smtClean="0"/>
              <a:t> </a:t>
            </a:r>
            <a:r>
              <a:rPr lang="ru-RU" dirty="0" err="1" smtClean="0"/>
              <a:t>ұғымдар қолданылады </a:t>
            </a:r>
            <a:r>
              <a:rPr lang="ru-RU" dirty="0" smtClean="0"/>
              <a:t>(танк-трактор, </a:t>
            </a:r>
            <a:r>
              <a:rPr lang="ru-RU" dirty="0" err="1" smtClean="0"/>
              <a:t>адам-жануар</a:t>
            </a:r>
            <a:r>
              <a:rPr lang="ru-RU" dirty="0" smtClean="0"/>
              <a:t>) </a:t>
            </a:r>
            <a:r>
              <a:rPr lang="ru-RU" dirty="0" err="1" smtClean="0"/>
              <a:t>және гетерогенді</a:t>
            </a:r>
            <a:r>
              <a:rPr lang="ru-RU" dirty="0" smtClean="0"/>
              <a:t> (арба – </a:t>
            </a:r>
            <a:r>
              <a:rPr lang="ru-RU" dirty="0" err="1" smtClean="0"/>
              <a:t>қасық</a:t>
            </a:r>
            <a:r>
              <a:rPr lang="ru-RU" dirty="0" smtClean="0"/>
              <a:t>, </a:t>
            </a:r>
            <a:r>
              <a:rPr lang="ru-RU" dirty="0" err="1" smtClean="0"/>
              <a:t>қарындаш етік</a:t>
            </a:r>
            <a:r>
              <a:rPr lang="ru-RU" dirty="0" smtClean="0"/>
              <a:t>). </a:t>
            </a:r>
            <a:r>
              <a:rPr lang="ru-RU" dirty="0" err="1" smtClean="0"/>
              <a:t>Соңғылары жалпылау</a:t>
            </a:r>
            <a:r>
              <a:rPr lang="ru-RU" dirty="0" smtClean="0"/>
              <a:t> </a:t>
            </a:r>
            <a:r>
              <a:rPr lang="ru-RU" dirty="0" err="1" smtClean="0"/>
              <a:t>процестерінің бұрмалануын диагностикалау</a:t>
            </a:r>
            <a:r>
              <a:rPr lang="ru-RU" dirty="0" smtClean="0"/>
              <a:t> </a:t>
            </a:r>
            <a:r>
              <a:rPr lang="ru-RU" dirty="0" err="1" smtClean="0"/>
              <a:t>үшін қолданылады.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62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5. </a:t>
            </a:r>
            <a:r>
              <a:rPr lang="ru-RU" dirty="0" err="1" smtClean="0"/>
              <a:t>Мақал-мәтелдердің ауыспалы</a:t>
            </a:r>
            <a:r>
              <a:rPr lang="ru-RU" dirty="0" smtClean="0"/>
              <a:t> </a:t>
            </a:r>
            <a:r>
              <a:rPr lang="ru-RU" dirty="0" err="1" smtClean="0"/>
              <a:t>мағынасын түсіну.</a:t>
            </a:r>
            <a:r>
              <a:rPr lang="ru-RU" dirty="0" smtClean="0"/>
              <a:t> </a:t>
            </a:r>
            <a:r>
              <a:rPr lang="ru-RU" dirty="0" err="1" smtClean="0"/>
              <a:t>Зерттелушіге</a:t>
            </a:r>
            <a:r>
              <a:rPr lang="ru-RU" dirty="0" smtClean="0"/>
              <a:t> </a:t>
            </a:r>
            <a:r>
              <a:rPr lang="ru-RU" dirty="0" err="1" smtClean="0"/>
              <a:t>олардың ауыспалы</a:t>
            </a:r>
            <a:r>
              <a:rPr lang="ru-RU" dirty="0" smtClean="0"/>
              <a:t> </a:t>
            </a:r>
            <a:r>
              <a:rPr lang="ru-RU" dirty="0" err="1" smtClean="0"/>
              <a:t>мағынасын түсіндіру үшін қарапайым мақал-мәтелдер </a:t>
            </a:r>
            <a:r>
              <a:rPr lang="ru-RU" dirty="0" smtClean="0"/>
              <a:t>мен </a:t>
            </a:r>
            <a:r>
              <a:rPr lang="ru-RU" dirty="0" err="1" smtClean="0"/>
              <a:t>метафораларды</a:t>
            </a:r>
            <a:r>
              <a:rPr lang="ru-RU" dirty="0" smtClean="0"/>
              <a:t> </a:t>
            </a:r>
            <a:r>
              <a:rPr lang="ru-RU" dirty="0" err="1" smtClean="0"/>
              <a:t>ұсынуға болады</a:t>
            </a:r>
            <a:r>
              <a:rPr lang="ru-RU" dirty="0" smtClean="0"/>
              <a:t>. </a:t>
            </a:r>
            <a:r>
              <a:rPr lang="ru-RU" dirty="0" err="1" smtClean="0"/>
              <a:t>Бұл әдістің нұсқасы </a:t>
            </a:r>
            <a:r>
              <a:rPr lang="ru-RU" dirty="0" smtClean="0"/>
              <a:t>бар, </a:t>
            </a:r>
            <a:r>
              <a:rPr lang="ru-RU" dirty="0" err="1" smtClean="0"/>
              <a:t>егер</a:t>
            </a:r>
            <a:r>
              <a:rPr lang="ru-RU" dirty="0" smtClean="0"/>
              <a:t> осы </a:t>
            </a:r>
            <a:r>
              <a:rPr lang="ru-RU" dirty="0" err="1" smtClean="0"/>
              <a:t>мақал үшін оған сәйкес келетін</a:t>
            </a:r>
            <a:r>
              <a:rPr lang="ru-RU" dirty="0" smtClean="0"/>
              <a:t> </a:t>
            </a:r>
            <a:r>
              <a:rPr lang="ru-RU" dirty="0" err="1" smtClean="0"/>
              <a:t>сөйлемді немесе</a:t>
            </a:r>
            <a:r>
              <a:rPr lang="ru-RU" dirty="0" smtClean="0"/>
              <a:t> </a:t>
            </a:r>
            <a:r>
              <a:rPr lang="ru-RU" dirty="0" err="1" smtClean="0"/>
              <a:t>басқа мақал-мәтелді </a:t>
            </a:r>
            <a:r>
              <a:rPr lang="ru-RU" dirty="0" smtClean="0"/>
              <a:t>табу </a:t>
            </a:r>
            <a:r>
              <a:rPr lang="ru-RU" dirty="0" err="1" smtClean="0"/>
              <a:t>керек</a:t>
            </a:r>
            <a:r>
              <a:rPr lang="ru-RU" dirty="0" smtClean="0"/>
              <a:t> </a:t>
            </a:r>
            <a:r>
              <a:rPr lang="ru-RU" dirty="0" err="1" smtClean="0"/>
              <a:t>болса</a:t>
            </a:r>
            <a:r>
              <a:rPr lang="ru-RU" dirty="0" smtClean="0"/>
              <a:t>. </a:t>
            </a:r>
            <a:r>
              <a:rPr lang="ru-RU" dirty="0" err="1" smtClean="0"/>
              <a:t>Бұл </a:t>
            </a:r>
            <a:r>
              <a:rPr lang="ru-RU" dirty="0" smtClean="0"/>
              <a:t>опция </a:t>
            </a:r>
            <a:r>
              <a:rPr lang="ru-RU" dirty="0" err="1" smtClean="0"/>
              <a:t>ауыспалы</a:t>
            </a:r>
            <a:r>
              <a:rPr lang="ru-RU" dirty="0" smtClean="0"/>
              <a:t> </a:t>
            </a:r>
            <a:r>
              <a:rPr lang="ru-RU" dirty="0" err="1" smtClean="0"/>
              <a:t>мағынасын түсінетін</a:t>
            </a:r>
            <a:r>
              <a:rPr lang="ru-RU" dirty="0" smtClean="0"/>
              <a:t>, </a:t>
            </a:r>
            <a:r>
              <a:rPr lang="ru-RU" dirty="0" err="1" smtClean="0"/>
              <a:t>бірақ түсінгенді ауызша</a:t>
            </a:r>
            <a:r>
              <a:rPr lang="ru-RU" dirty="0" smtClean="0"/>
              <a:t> </a:t>
            </a:r>
            <a:r>
              <a:rPr lang="ru-RU" dirty="0" err="1" smtClean="0"/>
              <a:t>айтуды</a:t>
            </a:r>
            <a:r>
              <a:rPr lang="ru-RU" dirty="0" smtClean="0"/>
              <a:t> </a:t>
            </a:r>
            <a:r>
              <a:rPr lang="ru-RU" dirty="0" err="1" smtClean="0"/>
              <a:t>қиындататын зерттелушілерге</a:t>
            </a:r>
            <a:r>
              <a:rPr lang="ru-RU" dirty="0" smtClean="0"/>
              <a:t> </a:t>
            </a:r>
            <a:r>
              <a:rPr lang="ru-RU" dirty="0" err="1" smtClean="0"/>
              <a:t>көмектеседі</a:t>
            </a:r>
            <a:r>
              <a:rPr lang="ru-RU" dirty="0" smtClean="0"/>
              <a:t>. </a:t>
            </a:r>
            <a:r>
              <a:rPr lang="ru-RU" dirty="0" err="1" smtClean="0"/>
              <a:t>Тағы бір</a:t>
            </a:r>
            <a:r>
              <a:rPr lang="ru-RU" dirty="0" smtClean="0"/>
              <a:t> модификация: </a:t>
            </a:r>
            <a:r>
              <a:rPr lang="ru-RU" dirty="0" err="1" smtClean="0"/>
              <a:t>мақал-мәтелдер немесе</a:t>
            </a:r>
            <a:r>
              <a:rPr lang="ru-RU" dirty="0" smtClean="0"/>
              <a:t> </a:t>
            </a:r>
            <a:r>
              <a:rPr lang="ru-RU" dirty="0" err="1" smtClean="0"/>
              <a:t>метафоралар</a:t>
            </a:r>
            <a:r>
              <a:rPr lang="ru-RU" dirty="0" smtClean="0"/>
              <a:t> </a:t>
            </a:r>
            <a:r>
              <a:rPr lang="ru-RU" dirty="0" err="1" smtClean="0"/>
              <a:t>жазылған табличкалар</a:t>
            </a:r>
            <a:r>
              <a:rPr lang="ru-RU" dirty="0" smtClean="0"/>
              <a:t> </a:t>
            </a:r>
            <a:r>
              <a:rPr lang="ru-RU" dirty="0" err="1" smtClean="0"/>
              <a:t>сериясын</a:t>
            </a:r>
            <a:r>
              <a:rPr lang="ru-RU" dirty="0" smtClean="0"/>
              <a:t> </a:t>
            </a:r>
            <a:r>
              <a:rPr lang="ru-RU" dirty="0" err="1" smtClean="0"/>
              <a:t>мағынасы жағынан мақал-мәтелдерден әлдеқайда көп фразалармен</a:t>
            </a:r>
            <a:r>
              <a:rPr lang="ru-RU" dirty="0" smtClean="0"/>
              <a:t> </a:t>
            </a:r>
            <a:r>
              <a:rPr lang="ru-RU" dirty="0" err="1" smtClean="0"/>
              <a:t>байланыстыру</a:t>
            </a:r>
            <a:r>
              <a:rPr lang="ru-RU" dirty="0" smtClean="0"/>
              <a:t>. </a:t>
            </a:r>
            <a:r>
              <a:rPr lang="ru-RU" dirty="0" err="1" smtClean="0"/>
              <a:t>Соңғы </a:t>
            </a:r>
            <a:r>
              <a:rPr lang="ru-RU" dirty="0" smtClean="0"/>
              <a:t>модификация </a:t>
            </a:r>
            <a:r>
              <a:rPr lang="ru-RU" dirty="0" err="1" smtClean="0"/>
              <a:t>көбінесе шизофрениялық типтегі</a:t>
            </a:r>
            <a:r>
              <a:rPr lang="ru-RU" dirty="0" smtClean="0"/>
              <a:t> </a:t>
            </a:r>
            <a:r>
              <a:rPr lang="ru-RU" dirty="0" err="1" smtClean="0"/>
              <a:t>ойлау</a:t>
            </a:r>
            <a:r>
              <a:rPr lang="ru-RU" dirty="0" smtClean="0"/>
              <a:t> </a:t>
            </a:r>
            <a:r>
              <a:rPr lang="ru-RU" dirty="0" err="1" smtClean="0"/>
              <a:t>бұзылыстарын анықтау үшін</a:t>
            </a:r>
            <a:r>
              <a:rPr lang="ru-RU" dirty="0" smtClean="0"/>
              <a:t>, </a:t>
            </a:r>
            <a:r>
              <a:rPr lang="ru-RU" dirty="0" err="1" smtClean="0"/>
              <a:t>сондай-ақ </a:t>
            </a:r>
            <a:r>
              <a:rPr lang="ru-RU" dirty="0" smtClean="0"/>
              <a:t>фраза </a:t>
            </a:r>
            <a:r>
              <a:rPr lang="ru-RU" dirty="0" err="1" smtClean="0"/>
              <a:t>түсіндіруді жеңілдеткен кезде</a:t>
            </a:r>
            <a:r>
              <a:rPr lang="ru-RU" dirty="0" smtClean="0"/>
              <a:t> </a:t>
            </a:r>
            <a:r>
              <a:rPr lang="ru-RU" dirty="0" err="1" smtClean="0"/>
              <a:t>түсінікті бейнелі</a:t>
            </a:r>
            <a:r>
              <a:rPr lang="ru-RU" dirty="0" smtClean="0"/>
              <a:t> </a:t>
            </a:r>
            <a:r>
              <a:rPr lang="ru-RU" dirty="0" err="1" smtClean="0"/>
              <a:t>мағынаны вербализациялау</a:t>
            </a:r>
            <a:r>
              <a:rPr lang="ru-RU" dirty="0" smtClean="0"/>
              <a:t> </a:t>
            </a:r>
            <a:r>
              <a:rPr lang="ru-RU" dirty="0" err="1" smtClean="0"/>
              <a:t>қиындықтарымен қолданылады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61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6. </a:t>
            </a:r>
            <a:r>
              <a:rPr lang="ru-RU" dirty="0" err="1" smtClean="0"/>
              <a:t>Пиктограммалар</a:t>
            </a:r>
            <a:r>
              <a:rPr lang="ru-RU" dirty="0" smtClean="0"/>
              <a:t>. </a:t>
            </a:r>
            <a:r>
              <a:rPr lang="ru-RU" dirty="0" err="1" smtClean="0"/>
              <a:t>Зерттлеушіге</a:t>
            </a:r>
            <a:r>
              <a:rPr lang="ru-RU" dirty="0" smtClean="0"/>
              <a:t> </a:t>
            </a:r>
            <a:r>
              <a:rPr lang="ru-RU" dirty="0" err="1" smtClean="0"/>
              <a:t>оған аталған </a:t>
            </a:r>
            <a:r>
              <a:rPr lang="ru-RU" dirty="0" smtClean="0"/>
              <a:t>15 </a:t>
            </a:r>
            <a:r>
              <a:rPr lang="ru-RU" dirty="0" err="1" smtClean="0"/>
              <a:t>сөз бен</a:t>
            </a:r>
            <a:r>
              <a:rPr lang="ru-RU" dirty="0" smtClean="0"/>
              <a:t> </a:t>
            </a:r>
            <a:r>
              <a:rPr lang="ru-RU" dirty="0" err="1" smtClean="0"/>
              <a:t>сөз тіркестерін</a:t>
            </a:r>
            <a:r>
              <a:rPr lang="ru-RU" dirty="0" smtClean="0"/>
              <a:t> </a:t>
            </a:r>
            <a:r>
              <a:rPr lang="ru-RU" dirty="0" err="1" smtClean="0"/>
              <a:t>еске</a:t>
            </a:r>
            <a:r>
              <a:rPr lang="ru-RU" dirty="0" smtClean="0"/>
              <a:t> </a:t>
            </a:r>
            <a:r>
              <a:rPr lang="ru-RU" dirty="0" err="1" smtClean="0"/>
              <a:t>түсіру үшін қарапайым сурет</a:t>
            </a:r>
            <a:r>
              <a:rPr lang="ru-RU" dirty="0" smtClean="0"/>
              <a:t> салу </a:t>
            </a:r>
            <a:r>
              <a:rPr lang="ru-RU" dirty="0" err="1" smtClean="0"/>
              <a:t>ұсынылады</a:t>
            </a:r>
            <a:r>
              <a:rPr lang="ru-RU" dirty="0" smtClean="0"/>
              <a:t>. </a:t>
            </a:r>
            <a:r>
              <a:rPr lang="ru-RU" dirty="0" err="1" smtClean="0"/>
              <a:t>Олардың арасында</a:t>
            </a:r>
            <a:r>
              <a:rPr lang="ru-RU" dirty="0" smtClean="0"/>
              <a:t> </a:t>
            </a:r>
            <a:r>
              <a:rPr lang="ru-RU" dirty="0" err="1" smtClean="0"/>
              <a:t>эмоционалды</a:t>
            </a:r>
            <a:r>
              <a:rPr lang="ru-RU" dirty="0" smtClean="0"/>
              <a:t> </a:t>
            </a:r>
            <a:r>
              <a:rPr lang="ru-RU" dirty="0" err="1" smtClean="0"/>
              <a:t>боялған, дерексіз</a:t>
            </a:r>
            <a:r>
              <a:rPr lang="ru-RU" dirty="0" smtClean="0"/>
              <a:t> </a:t>
            </a:r>
            <a:r>
              <a:rPr lang="ru-RU" dirty="0" err="1" smtClean="0"/>
              <a:t>және нақты болуы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. </a:t>
            </a:r>
            <a:r>
              <a:rPr lang="ru-RU" dirty="0" err="1" smtClean="0"/>
              <a:t>Тапсырманы</a:t>
            </a:r>
            <a:r>
              <a:rPr lang="ru-RU" dirty="0" smtClean="0"/>
              <a:t> </a:t>
            </a:r>
            <a:r>
              <a:rPr lang="ru-RU" dirty="0" err="1" smtClean="0"/>
              <a:t>орындағаннан кейін</a:t>
            </a:r>
            <a:r>
              <a:rPr lang="ru-RU" dirty="0" smtClean="0"/>
              <a:t> </a:t>
            </a:r>
            <a:r>
              <a:rPr lang="ru-RU" dirty="0" err="1" smtClean="0"/>
              <a:t>ынталандыру</a:t>
            </a:r>
            <a:r>
              <a:rPr lang="ru-RU" dirty="0" smtClean="0"/>
              <a:t> </a:t>
            </a:r>
            <a:r>
              <a:rPr lang="ru-RU" dirty="0" err="1" smtClean="0"/>
              <a:t>сөзі </a:t>
            </a:r>
            <a:r>
              <a:rPr lang="ru-RU" dirty="0" smtClean="0"/>
              <a:t>мен </a:t>
            </a:r>
            <a:r>
              <a:rPr lang="ru-RU" dirty="0" err="1" smtClean="0"/>
              <a:t>сурет</a:t>
            </a:r>
            <a:r>
              <a:rPr lang="ru-RU" dirty="0" smtClean="0"/>
              <a:t> </a:t>
            </a:r>
            <a:r>
              <a:rPr lang="ru-RU" dirty="0" err="1" smtClean="0"/>
              <a:t>арасындағы семантикалық қатынастардың сипаты</a:t>
            </a:r>
            <a:r>
              <a:rPr lang="ru-RU" dirty="0" smtClean="0"/>
              <a:t> </a:t>
            </a:r>
            <a:r>
              <a:rPr lang="ru-RU" dirty="0" err="1" smtClean="0"/>
              <a:t>талданады</a:t>
            </a:r>
            <a:r>
              <a:rPr lang="ru-RU" dirty="0" smtClean="0"/>
              <a:t>. </a:t>
            </a:r>
            <a:r>
              <a:rPr lang="ru-RU" dirty="0" err="1" smtClean="0"/>
              <a:t>Семантикалық байланыстар</a:t>
            </a:r>
            <a:r>
              <a:rPr lang="ru-RU" dirty="0" smtClean="0"/>
              <a:t> </a:t>
            </a:r>
            <a:r>
              <a:rPr lang="ru-RU" dirty="0" err="1" smtClean="0"/>
              <a:t>мазмұнды немесе</a:t>
            </a:r>
            <a:r>
              <a:rPr lang="ru-RU" dirty="0" smtClean="0"/>
              <a:t> </a:t>
            </a:r>
            <a:r>
              <a:rPr lang="ru-RU" dirty="0" err="1" smtClean="0"/>
              <a:t>әлсіз болуы</a:t>
            </a:r>
            <a:r>
              <a:rPr lang="ru-RU" dirty="0" smtClean="0"/>
              <a:t> </a:t>
            </a:r>
            <a:r>
              <a:rPr lang="ru-RU" dirty="0" err="1" smtClean="0"/>
              <a:t>мүмкін.</a:t>
            </a:r>
            <a:r>
              <a:rPr lang="ru-RU" dirty="0" smtClean="0"/>
              <a:t> </a:t>
            </a:r>
            <a:r>
              <a:rPr lang="ru-RU" dirty="0" err="1" smtClean="0"/>
              <a:t>Пиктограмманы</a:t>
            </a:r>
            <a:r>
              <a:rPr lang="ru-RU" dirty="0" smtClean="0"/>
              <a:t> </a:t>
            </a:r>
            <a:r>
              <a:rPr lang="ru-RU" dirty="0" err="1" smtClean="0"/>
              <a:t>орындау</a:t>
            </a:r>
            <a:r>
              <a:rPr lang="ru-RU" dirty="0" smtClean="0"/>
              <a:t> </a:t>
            </a:r>
            <a:r>
              <a:rPr lang="ru-RU" dirty="0" err="1" smtClean="0"/>
              <a:t>мүмкіндігі тақырып үшін сөздің жалпыланған символизациясының қол жетімділігін</a:t>
            </a:r>
            <a:r>
              <a:rPr lang="ru-RU" dirty="0" smtClean="0"/>
              <a:t> </a:t>
            </a:r>
            <a:r>
              <a:rPr lang="ru-RU" dirty="0" err="1" smtClean="0"/>
              <a:t>және </a:t>
            </a:r>
            <a:r>
              <a:rPr lang="ru-RU" dirty="0" smtClean="0"/>
              <a:t>т. б. </a:t>
            </a:r>
            <a:r>
              <a:rPr lang="ru-RU" dirty="0" err="1" smtClean="0"/>
              <a:t>көрсетеді.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7606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/>
              <a:t>Маңызды белгілерді</a:t>
            </a:r>
            <a:r>
              <a:rPr lang="ru-RU" dirty="0" smtClean="0"/>
              <a:t> </a:t>
            </a:r>
            <a:r>
              <a:rPr lang="ru-RU" dirty="0" err="1" smtClean="0"/>
              <a:t>анықтау әдістемесі тақырыптар </a:t>
            </a:r>
            <a:r>
              <a:rPr lang="ru-RU" dirty="0" smtClean="0"/>
              <a:t>мен </a:t>
            </a:r>
            <a:r>
              <a:rPr lang="ru-RU" dirty="0" err="1" smtClean="0"/>
              <a:t>құбылыстардың негізгі</a:t>
            </a:r>
            <a:r>
              <a:rPr lang="ru-RU" dirty="0" smtClean="0"/>
              <a:t> </a:t>
            </a:r>
            <a:r>
              <a:rPr lang="ru-RU" dirty="0" err="1" smtClean="0"/>
              <a:t>және екінші</a:t>
            </a:r>
            <a:r>
              <a:rPr lang="ru-RU" dirty="0" smtClean="0"/>
              <a:t> </a:t>
            </a:r>
            <a:r>
              <a:rPr lang="ru-RU" dirty="0" err="1" smtClean="0"/>
              <a:t>белгілерін</a:t>
            </a:r>
            <a:r>
              <a:rPr lang="ru-RU" dirty="0" smtClean="0"/>
              <a:t> </a:t>
            </a:r>
            <a:r>
              <a:rPr lang="ru-RU" dirty="0" err="1" smtClean="0"/>
              <a:t>түсіну сапасын</a:t>
            </a:r>
            <a:r>
              <a:rPr lang="ru-RU" dirty="0" smtClean="0"/>
              <a:t> </a:t>
            </a:r>
            <a:r>
              <a:rPr lang="ru-RU" dirty="0" err="1" smtClean="0"/>
              <a:t>бағалауға мүмкіндік береді</a:t>
            </a:r>
            <a:r>
              <a:rPr lang="ru-RU" dirty="0" smtClean="0"/>
              <a:t>. </a:t>
            </a:r>
            <a:r>
              <a:rPr lang="ru-RU" dirty="0" err="1" smtClean="0"/>
              <a:t>Оның процедурасы</a:t>
            </a:r>
            <a:r>
              <a:rPr lang="ru-RU" dirty="0" smtClean="0"/>
              <a:t> </a:t>
            </a:r>
            <a:r>
              <a:rPr lang="ru-RU" dirty="0" err="1" smtClean="0"/>
              <a:t>пәннің немесе</a:t>
            </a:r>
            <a:r>
              <a:rPr lang="ru-RU" dirty="0" smtClean="0"/>
              <a:t> </a:t>
            </a:r>
            <a:r>
              <a:rPr lang="ru-RU" dirty="0" err="1" smtClean="0"/>
              <a:t>құбылыстың жақшада орналасқан және жақшаның артында</a:t>
            </a:r>
            <a:r>
              <a:rPr lang="ru-RU" dirty="0" smtClean="0"/>
              <a:t> </a:t>
            </a:r>
            <a:r>
              <a:rPr lang="ru-RU" dirty="0" err="1" smtClean="0"/>
              <a:t>орналасқан ұғымға қатысты екі</a:t>
            </a:r>
            <a:r>
              <a:rPr lang="ru-RU" dirty="0" smtClean="0"/>
              <a:t> </a:t>
            </a:r>
            <a:r>
              <a:rPr lang="ru-RU" dirty="0" err="1" smtClean="0"/>
              <a:t>сөзді </a:t>
            </a:r>
            <a:r>
              <a:rPr lang="ru-RU" dirty="0" smtClean="0"/>
              <a:t>(</a:t>
            </a:r>
            <a:r>
              <a:rPr lang="ru-RU" dirty="0" err="1" smtClean="0"/>
              <a:t>белгілерді</a:t>
            </a:r>
            <a:r>
              <a:rPr lang="ru-RU" dirty="0" smtClean="0"/>
              <a:t>) </a:t>
            </a:r>
            <a:r>
              <a:rPr lang="ru-RU" dirty="0" err="1" smtClean="0"/>
              <a:t>таңдаудан тұрады.Маңызды белгілерді</a:t>
            </a:r>
            <a:r>
              <a:rPr lang="ru-RU" dirty="0" smtClean="0"/>
              <a:t> </a:t>
            </a:r>
            <a:r>
              <a:rPr lang="ru-RU" dirty="0" err="1" smtClean="0"/>
              <a:t>анықтау әдісіне </a:t>
            </a:r>
            <a:r>
              <a:rPr lang="ru-RU" dirty="0" smtClean="0"/>
              <a:t>материалы</a:t>
            </a:r>
          </a:p>
          <a:p>
            <a:pPr algn="just"/>
            <a:r>
              <a:rPr lang="ru-RU" dirty="0" smtClean="0"/>
              <a:t>1. БАҚ </a:t>
            </a:r>
            <a:r>
              <a:rPr lang="ru-RU" dirty="0" err="1" smtClean="0"/>
              <a:t>(өсімдіктер, бағбан, ит</a:t>
            </a:r>
            <a:r>
              <a:rPr lang="ru-RU" dirty="0" smtClean="0"/>
              <a:t>, </a:t>
            </a:r>
            <a:r>
              <a:rPr lang="ru-RU" dirty="0" err="1" smtClean="0"/>
              <a:t>қоршау, жер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2. Сарай (</a:t>
            </a:r>
            <a:r>
              <a:rPr lang="ru-RU" dirty="0" err="1" smtClean="0"/>
              <a:t>шөп</a:t>
            </a:r>
            <a:r>
              <a:rPr lang="ru-RU" dirty="0" smtClean="0"/>
              <a:t>, </a:t>
            </a:r>
            <a:r>
              <a:rPr lang="ru-RU" dirty="0" err="1" smtClean="0"/>
              <a:t>жылқы</a:t>
            </a:r>
            <a:r>
              <a:rPr lang="ru-RU" dirty="0" smtClean="0"/>
              <a:t>, </a:t>
            </a:r>
            <a:r>
              <a:rPr lang="ru-RU" dirty="0" err="1" smtClean="0"/>
              <a:t>шатыр</a:t>
            </a:r>
            <a:r>
              <a:rPr lang="ru-RU" dirty="0" smtClean="0"/>
              <a:t>, мал, </a:t>
            </a:r>
            <a:r>
              <a:rPr lang="ru-RU" dirty="0" err="1" smtClean="0"/>
              <a:t>қабырғалар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3. </a:t>
            </a:r>
            <a:r>
              <a:rPr lang="ru-RU" dirty="0" err="1" smtClean="0"/>
              <a:t>Бөлу </a:t>
            </a:r>
            <a:r>
              <a:rPr lang="ru-RU" dirty="0" smtClean="0"/>
              <a:t>(</a:t>
            </a:r>
            <a:r>
              <a:rPr lang="ru-RU" dirty="0" err="1" smtClean="0"/>
              <a:t>сынып</a:t>
            </a:r>
            <a:r>
              <a:rPr lang="ru-RU" dirty="0" smtClean="0"/>
              <a:t>, </a:t>
            </a:r>
            <a:r>
              <a:rPr lang="ru-RU" dirty="0" err="1" smtClean="0"/>
              <a:t>бөлінетін, қарындаш, бөлгіш, қағаз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4. </a:t>
            </a:r>
            <a:r>
              <a:rPr lang="ru-RU" dirty="0" err="1" smtClean="0"/>
              <a:t>Сақина </a:t>
            </a:r>
            <a:r>
              <a:rPr lang="ru-RU" dirty="0" smtClean="0"/>
              <a:t>(</a:t>
            </a:r>
            <a:r>
              <a:rPr lang="ru-RU" dirty="0" err="1" smtClean="0"/>
              <a:t>диаметрі</a:t>
            </a:r>
            <a:r>
              <a:rPr lang="ru-RU" dirty="0" smtClean="0"/>
              <a:t>, алмаз, </a:t>
            </a:r>
            <a:r>
              <a:rPr lang="ru-RU" dirty="0" err="1" smtClean="0"/>
              <a:t>сынама</a:t>
            </a:r>
            <a:r>
              <a:rPr lang="ru-RU" dirty="0" smtClean="0"/>
              <a:t>, </a:t>
            </a:r>
            <a:r>
              <a:rPr lang="ru-RU" dirty="0" err="1" smtClean="0"/>
              <a:t>дөңгелек, басып</a:t>
            </a:r>
            <a:r>
              <a:rPr lang="ru-RU" dirty="0" smtClean="0"/>
              <a:t> </a:t>
            </a:r>
            <a:r>
              <a:rPr lang="ru-RU" dirty="0" err="1" smtClean="0"/>
              <a:t>шығару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5. </a:t>
            </a:r>
            <a:r>
              <a:rPr lang="ru-RU" dirty="0" err="1" smtClean="0"/>
              <a:t>Ойын</a:t>
            </a:r>
            <a:r>
              <a:rPr lang="ru-RU" dirty="0" smtClean="0"/>
              <a:t> (</a:t>
            </a:r>
            <a:r>
              <a:rPr lang="ru-RU" dirty="0" err="1" smtClean="0"/>
              <a:t>карталар</a:t>
            </a:r>
            <a:r>
              <a:rPr lang="ru-RU" dirty="0" smtClean="0"/>
              <a:t>, </a:t>
            </a:r>
            <a:r>
              <a:rPr lang="ru-RU" dirty="0" err="1" smtClean="0"/>
              <a:t>ойыншылар</a:t>
            </a:r>
            <a:r>
              <a:rPr lang="ru-RU" dirty="0" smtClean="0"/>
              <a:t>, </a:t>
            </a:r>
            <a:r>
              <a:rPr lang="ru-RU" dirty="0" err="1" smtClean="0"/>
              <a:t>айыппұлдар, жазалар</a:t>
            </a:r>
            <a:r>
              <a:rPr lang="ru-RU" dirty="0" smtClean="0"/>
              <a:t>, </a:t>
            </a:r>
            <a:r>
              <a:rPr lang="ru-RU" dirty="0" err="1" smtClean="0"/>
              <a:t>ережелер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6. </a:t>
            </a:r>
            <a:r>
              <a:rPr lang="ru-RU" dirty="0" err="1" smtClean="0"/>
              <a:t>Текше</a:t>
            </a:r>
            <a:r>
              <a:rPr lang="ru-RU" dirty="0" smtClean="0"/>
              <a:t> </a:t>
            </a:r>
            <a:r>
              <a:rPr lang="ru-RU" dirty="0" err="1" smtClean="0"/>
              <a:t>(бұрыштар, сурет</a:t>
            </a:r>
            <a:r>
              <a:rPr lang="ru-RU" dirty="0" smtClean="0"/>
              <a:t>, </a:t>
            </a:r>
            <a:r>
              <a:rPr lang="ru-RU" dirty="0" err="1" smtClean="0"/>
              <a:t>жағы, тас</a:t>
            </a:r>
            <a:r>
              <a:rPr lang="ru-RU" dirty="0" smtClean="0"/>
              <a:t>, </a:t>
            </a:r>
            <a:r>
              <a:rPr lang="ru-RU" dirty="0" err="1" smtClean="0"/>
              <a:t>ағаш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616"/>
          </a:xfrm>
        </p:spPr>
        <p:txBody>
          <a:bodyPr/>
          <a:lstStyle/>
          <a:p>
            <a:r>
              <a:rPr lang="ru-RU" dirty="0" err="1" smtClean="0"/>
              <a:t>Ойлаудың бұзылуы психикалық аурулардағы ең көп кездесетін</a:t>
            </a:r>
            <a:r>
              <a:rPr lang="ru-RU" dirty="0" smtClean="0"/>
              <a:t> </a:t>
            </a:r>
            <a:r>
              <a:rPr lang="ru-RU" dirty="0" err="1" smtClean="0"/>
              <a:t>белгілердің бірі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 </a:t>
            </a:r>
            <a:r>
              <a:rPr lang="ru-RU" dirty="0" err="1" smtClean="0"/>
              <a:t>Ойлаудың бұзылуының клиникалық нұсқалары өте алуан</a:t>
            </a:r>
            <a:r>
              <a:rPr lang="ru-RU" dirty="0" smtClean="0"/>
              <a:t> </a:t>
            </a:r>
            <a:r>
              <a:rPr lang="ru-RU" dirty="0" err="1" smtClean="0"/>
              <a:t>түрлі.</a:t>
            </a:r>
            <a:r>
              <a:rPr lang="ru-RU" dirty="0" smtClean="0"/>
              <a:t> </a:t>
            </a:r>
            <a:r>
              <a:rPr lang="ru-RU" dirty="0" err="1" smtClean="0"/>
              <a:t>"Ойлау-бұл міндеттерді</a:t>
            </a:r>
            <a:r>
              <a:rPr lang="ru-RU" dirty="0" smtClean="0"/>
              <a:t> </a:t>
            </a:r>
            <a:r>
              <a:rPr lang="ru-RU" dirty="0" err="1" smtClean="0"/>
              <a:t>шешуге</a:t>
            </a:r>
            <a:r>
              <a:rPr lang="ru-RU" dirty="0" smtClean="0"/>
              <a:t> </a:t>
            </a:r>
            <a:r>
              <a:rPr lang="ru-RU" dirty="0" err="1" smtClean="0"/>
              <a:t>бағытталған, мақсатқа бағынатын, </a:t>
            </a:r>
            <a:r>
              <a:rPr lang="ru-RU" dirty="0" smtClean="0"/>
              <a:t>осы </a:t>
            </a:r>
            <a:r>
              <a:rPr lang="ru-RU" dirty="0" err="1" smtClean="0"/>
              <a:t>тапсырма</a:t>
            </a:r>
            <a:r>
              <a:rPr lang="ru-RU" dirty="0" smtClean="0"/>
              <a:t> </a:t>
            </a:r>
            <a:r>
              <a:rPr lang="ru-RU" dirty="0" err="1" smtClean="0"/>
              <a:t>орындалатын</a:t>
            </a:r>
            <a:r>
              <a:rPr lang="ru-RU" dirty="0" smtClean="0"/>
              <a:t> </a:t>
            </a:r>
            <a:r>
              <a:rPr lang="ru-RU" dirty="0" err="1" smtClean="0"/>
              <a:t>жағдайларды ескеретін</a:t>
            </a:r>
            <a:r>
              <a:rPr lang="ru-RU" dirty="0" smtClean="0"/>
              <a:t> </a:t>
            </a:r>
            <a:r>
              <a:rPr lang="ru-RU" dirty="0" err="1" smtClean="0"/>
              <a:t>ұғымдар жүйесіне негізделген</a:t>
            </a:r>
            <a:r>
              <a:rPr lang="ru-RU" dirty="0" smtClean="0"/>
              <a:t> </a:t>
            </a:r>
            <a:r>
              <a:rPr lang="ru-RU" dirty="0" err="1" smtClean="0"/>
              <a:t>әрекет</a:t>
            </a:r>
            <a:r>
              <a:rPr lang="ru-RU" dirty="0" smtClean="0"/>
              <a:t>". 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Әдебиет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 </a:t>
            </a:r>
            <a:r>
              <a:rPr lang="ru-RU" dirty="0" err="1" smtClean="0"/>
              <a:t>Блейхер</a:t>
            </a:r>
            <a:r>
              <a:rPr lang="ru-RU" dirty="0" smtClean="0"/>
              <a:t> В. М. Клиническая патопсихология. – Ташкент, 1976.</a:t>
            </a:r>
            <a:br>
              <a:rPr lang="ru-RU" dirty="0" smtClean="0"/>
            </a:br>
            <a:r>
              <a:rPr lang="ru-RU" dirty="0" smtClean="0"/>
              <a:t>2. Зейгарник Б. В. Патология мышления. – М., 1962.</a:t>
            </a:r>
            <a:br>
              <a:rPr lang="ru-RU" dirty="0" smtClean="0"/>
            </a:br>
            <a:r>
              <a:rPr lang="ru-RU" dirty="0" smtClean="0"/>
              <a:t>3. Зейгарник Б. В. Патопсихология. – М., 1976.</a:t>
            </a:r>
            <a:br>
              <a:rPr lang="ru-RU" dirty="0" smtClean="0"/>
            </a:br>
            <a:r>
              <a:rPr lang="ru-RU" dirty="0" smtClean="0"/>
              <a:t>4. Корнилов А. П. Нарушение </a:t>
            </a:r>
            <a:r>
              <a:rPr lang="ru-RU" dirty="0" err="1" smtClean="0"/>
              <a:t>целеобразования</a:t>
            </a:r>
            <a:r>
              <a:rPr lang="ru-RU" dirty="0" smtClean="0"/>
              <a:t> у психических больных.: </a:t>
            </a:r>
            <a:r>
              <a:rPr lang="ru-RU" dirty="0" err="1" smtClean="0"/>
              <a:t>Автореф</a:t>
            </a:r>
            <a:r>
              <a:rPr lang="ru-RU" dirty="0" smtClean="0"/>
              <a:t>. канд. </a:t>
            </a:r>
            <a:r>
              <a:rPr lang="ru-RU" dirty="0" err="1" smtClean="0"/>
              <a:t>дисс</a:t>
            </a:r>
            <a:r>
              <a:rPr lang="ru-RU" dirty="0" smtClean="0"/>
              <a:t>. – М., 1980.</a:t>
            </a:r>
            <a:br>
              <a:rPr lang="ru-RU" dirty="0" smtClean="0"/>
            </a:br>
            <a:r>
              <a:rPr lang="ru-RU" dirty="0" smtClean="0"/>
              <a:t>5. Логинова С. В., Рубинштейн С. Я. О применении метода "пиктограмм" для экспериментального исследования мышления психических больных. – М., 1972.</a:t>
            </a:r>
            <a:br>
              <a:rPr lang="ru-RU" dirty="0" smtClean="0"/>
            </a:br>
            <a:r>
              <a:rPr lang="ru-RU" dirty="0" smtClean="0"/>
              <a:t>6. Поляков Ю. Ф. Патология познавательной деятельности при шизофрении. – М., 1974.</a:t>
            </a:r>
            <a:br>
              <a:rPr lang="ru-RU" dirty="0" smtClean="0"/>
            </a:br>
            <a:r>
              <a:rPr lang="ru-RU" dirty="0" smtClean="0"/>
              <a:t>7. Рубинштейн С. Я. Экспериментальные методики патопсихологии и их опыт применения в клинике. – М., 1970.</a:t>
            </a:r>
            <a:br>
              <a:rPr lang="ru-RU" dirty="0" smtClean="0"/>
            </a:br>
            <a:r>
              <a:rPr lang="ru-RU" dirty="0" smtClean="0"/>
              <a:t>8. </a:t>
            </a:r>
            <a:r>
              <a:rPr lang="ru-RU" dirty="0" err="1" smtClean="0"/>
              <a:t>Тепеницына</a:t>
            </a:r>
            <a:r>
              <a:rPr lang="ru-RU" dirty="0" smtClean="0"/>
              <a:t> Т. И. О психологической структуре резонерства. //Вопросы экспериментальной патопсихологии. – М., 1965.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184616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/>
              <a:t>Ойлаудың бұзылуын зерттеудегі</a:t>
            </a:r>
            <a:r>
              <a:rPr lang="ru-RU" dirty="0" smtClean="0"/>
              <a:t> </a:t>
            </a:r>
            <a:r>
              <a:rPr lang="ru-RU" dirty="0" err="1" smtClean="0"/>
              <a:t>патопсихологиялық әдіс өте маңызды.</a:t>
            </a:r>
            <a:r>
              <a:rPr lang="ru-RU" dirty="0" smtClean="0"/>
              <a:t> </a:t>
            </a:r>
            <a:r>
              <a:rPr lang="ru-RU" dirty="0" err="1" smtClean="0"/>
              <a:t>Патопсихологиялық зерттеулердің көмегімен ойлаудың бұзылуының клиникалық белгілері</a:t>
            </a:r>
            <a:r>
              <a:rPr lang="ru-RU" dirty="0" smtClean="0"/>
              <a:t> мен </a:t>
            </a:r>
            <a:r>
              <a:rPr lang="ru-RU" dirty="0" err="1" smtClean="0"/>
              <a:t>синдромдарына</a:t>
            </a:r>
            <a:r>
              <a:rPr lang="ru-RU" dirty="0" smtClean="0"/>
              <a:t> </a:t>
            </a:r>
            <a:r>
              <a:rPr lang="ru-RU" dirty="0" err="1" smtClean="0"/>
              <a:t>сәйкес келетін</a:t>
            </a:r>
            <a:r>
              <a:rPr lang="ru-RU" dirty="0" smtClean="0"/>
              <a:t> </a:t>
            </a:r>
            <a:r>
              <a:rPr lang="ru-RU" dirty="0" err="1" smtClean="0"/>
              <a:t>психикалық функцияның бұзылу механизмдерін</a:t>
            </a:r>
            <a:r>
              <a:rPr lang="ru-RU" dirty="0" smtClean="0"/>
              <a:t> </a:t>
            </a:r>
            <a:r>
              <a:rPr lang="ru-RU" dirty="0" err="1" smtClean="0"/>
              <a:t>ашуға болады</a:t>
            </a:r>
            <a:r>
              <a:rPr lang="ru-RU" dirty="0" smtClean="0"/>
              <a:t>; </a:t>
            </a:r>
            <a:r>
              <a:rPr lang="ru-RU" dirty="0" err="1" smtClean="0"/>
              <a:t>күрделі функционалды</a:t>
            </a:r>
            <a:r>
              <a:rPr lang="ru-RU" dirty="0" smtClean="0"/>
              <a:t> </a:t>
            </a:r>
            <a:r>
              <a:rPr lang="ru-RU" dirty="0" err="1" smtClean="0"/>
              <a:t>жүйенің қызметі нәтижесінде түсінілетін ойлаудың байланыстарын</a:t>
            </a:r>
            <a:r>
              <a:rPr lang="ru-RU" dirty="0" smtClean="0"/>
              <a:t> (</a:t>
            </a:r>
            <a:r>
              <a:rPr lang="ru-RU" dirty="0" err="1" smtClean="0"/>
              <a:t>факторларын</a:t>
            </a:r>
            <a:r>
              <a:rPr lang="ru-RU" dirty="0" smtClean="0"/>
              <a:t>) </a:t>
            </a:r>
            <a:r>
              <a:rPr lang="ru-RU" dirty="0" err="1" smtClean="0"/>
              <a:t>бөліп көрсету</a:t>
            </a:r>
            <a:r>
              <a:rPr lang="ru-RU" dirty="0" smtClean="0"/>
              <a:t>, </a:t>
            </a:r>
            <a:r>
              <a:rPr lang="ru-RU" dirty="0" err="1" smtClean="0"/>
              <a:t>олардың жоғалуы тұтастай алғанда </a:t>
            </a:r>
            <a:r>
              <a:rPr lang="ru-RU" dirty="0" smtClean="0"/>
              <a:t>осы </a:t>
            </a:r>
            <a:r>
              <a:rPr lang="ru-RU" dirty="0" err="1" smtClean="0"/>
              <a:t>жүйенің патологиясының сапалы</a:t>
            </a:r>
            <a:r>
              <a:rPr lang="ru-RU" dirty="0" smtClean="0"/>
              <a:t> </a:t>
            </a:r>
            <a:r>
              <a:rPr lang="ru-RU" dirty="0" err="1" smtClean="0"/>
              <a:t>нұсқаларына әкеледі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/>
              <a:t>Ойлау</a:t>
            </a:r>
            <a:r>
              <a:rPr lang="ru-RU" sz="3200" dirty="0" smtClean="0"/>
              <a:t> </a:t>
            </a:r>
            <a:r>
              <a:rPr lang="ru-RU" sz="3200" dirty="0" err="1" smtClean="0"/>
              <a:t>патологиясының үш түрі </a:t>
            </a:r>
            <a:r>
              <a:rPr lang="ru-RU" sz="3200" dirty="0" smtClean="0"/>
              <a:t>бар:</a:t>
            </a:r>
          </a:p>
          <a:p>
            <a:r>
              <a:rPr lang="ru-RU" sz="3200" dirty="0" smtClean="0"/>
              <a:t>1. </a:t>
            </a:r>
            <a:r>
              <a:rPr lang="ru-RU" sz="3200" dirty="0" err="1" smtClean="0"/>
              <a:t>Ойлаудың операциялық жағының бұзу.</a:t>
            </a:r>
            <a:endParaRPr lang="ru-RU" sz="3200" dirty="0" smtClean="0"/>
          </a:p>
          <a:p>
            <a:r>
              <a:rPr lang="ru-RU" sz="3200" dirty="0" smtClean="0"/>
              <a:t>2. </a:t>
            </a:r>
            <a:r>
              <a:rPr lang="ru-RU" sz="3200" dirty="0" err="1" smtClean="0"/>
              <a:t>Ойлау</a:t>
            </a:r>
            <a:r>
              <a:rPr lang="ru-RU" sz="3200" dirty="0" smtClean="0"/>
              <a:t> </a:t>
            </a:r>
            <a:r>
              <a:rPr lang="ru-RU" sz="3200" dirty="0" err="1" smtClean="0"/>
              <a:t>динамикасының бұзылуы.</a:t>
            </a:r>
            <a:endParaRPr lang="ru-RU" sz="3200" dirty="0" smtClean="0"/>
          </a:p>
          <a:p>
            <a:r>
              <a:rPr lang="ru-RU" sz="3200" dirty="0" smtClean="0"/>
              <a:t>3. </a:t>
            </a:r>
            <a:r>
              <a:rPr lang="ru-RU" sz="3200" dirty="0" err="1" smtClean="0"/>
              <a:t>Ойлаудың жеке</a:t>
            </a:r>
            <a:r>
              <a:rPr lang="ru-RU" sz="3200" dirty="0" smtClean="0"/>
              <a:t> </a:t>
            </a:r>
            <a:r>
              <a:rPr lang="ru-RU" sz="3200" dirty="0" err="1" smtClean="0"/>
              <a:t>компонентінің, мотивациялық бұзылуы.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83268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/>
              <a:t>Ойлаудың бұзылуының үлкен теориялық және практикалық маңызы </a:t>
            </a:r>
            <a:r>
              <a:rPr lang="ru-RU" dirty="0" smtClean="0"/>
              <a:t>бар Б.В. Зейгарник </a:t>
            </a:r>
            <a:r>
              <a:rPr lang="ru-RU" dirty="0" err="1" smtClean="0"/>
              <a:t>жүйелеуі</a:t>
            </a:r>
            <a:r>
              <a:rPr lang="ru-RU" dirty="0" smtClean="0"/>
              <a:t>(1958, 1962, 1976). Осы </a:t>
            </a:r>
            <a:r>
              <a:rPr lang="ru-RU" dirty="0" err="1" smtClean="0"/>
              <a:t>жіктемеге</a:t>
            </a:r>
            <a:r>
              <a:rPr lang="ru-RU" dirty="0" smtClean="0"/>
              <a:t> </a:t>
            </a:r>
            <a:r>
              <a:rPr lang="ru-RU" dirty="0" err="1" smtClean="0"/>
              <a:t>сәйкес ойлаудың бұзылуының келесі</a:t>
            </a:r>
            <a:r>
              <a:rPr lang="ru-RU" dirty="0" smtClean="0"/>
              <a:t> </a:t>
            </a:r>
            <a:r>
              <a:rPr lang="ru-RU" dirty="0" err="1" smtClean="0"/>
              <a:t>түрлері ерекшеленеді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Ойлаудың операциялық жағының бұзылуы </a:t>
            </a:r>
            <a:r>
              <a:rPr lang="ru-RU" dirty="0" smtClean="0"/>
              <a:t>(</a:t>
            </a:r>
            <a:r>
              <a:rPr lang="ru-RU" dirty="0" err="1" smtClean="0"/>
              <a:t>жалпылау</a:t>
            </a:r>
            <a:r>
              <a:rPr lang="ru-RU" dirty="0" smtClean="0"/>
              <a:t> </a:t>
            </a:r>
            <a:r>
              <a:rPr lang="ru-RU" dirty="0" err="1" smtClean="0"/>
              <a:t>және алаңдаушылық процесі</a:t>
            </a:r>
            <a:r>
              <a:rPr lang="ru-RU" dirty="0" smtClean="0"/>
              <a:t>):</a:t>
            </a:r>
          </a:p>
          <a:p>
            <a:pPr algn="just"/>
            <a:r>
              <a:rPr lang="ru-RU" dirty="0" err="1" smtClean="0"/>
              <a:t>жалпылау</a:t>
            </a:r>
            <a:r>
              <a:rPr lang="ru-RU" dirty="0" smtClean="0"/>
              <a:t> </a:t>
            </a:r>
            <a:r>
              <a:rPr lang="ru-RU" dirty="0" err="1" smtClean="0"/>
              <a:t>деңгейінің жеткіліксіздігі,жалпылау</a:t>
            </a:r>
            <a:r>
              <a:rPr lang="ru-RU" dirty="0" smtClean="0"/>
              <a:t> </a:t>
            </a:r>
            <a:r>
              <a:rPr lang="ru-RU" dirty="0" err="1" smtClean="0"/>
              <a:t>процесін</a:t>
            </a:r>
            <a:r>
              <a:rPr lang="ru-RU" dirty="0" smtClean="0"/>
              <a:t> </a:t>
            </a:r>
            <a:r>
              <a:rPr lang="ru-RU" dirty="0" err="1" smtClean="0"/>
              <a:t>бұрмалау.</a:t>
            </a:r>
            <a:endParaRPr lang="ru-RU" dirty="0" smtClean="0"/>
          </a:p>
          <a:p>
            <a:pPr algn="just"/>
            <a:r>
              <a:rPr lang="ru-RU" dirty="0" err="1" smtClean="0"/>
              <a:t>Ойлау</a:t>
            </a:r>
            <a:r>
              <a:rPr lang="ru-RU" dirty="0" smtClean="0"/>
              <a:t> </a:t>
            </a:r>
            <a:r>
              <a:rPr lang="ru-RU" dirty="0" err="1" smtClean="0"/>
              <a:t>қызметі динамикасының бұзылуы (логикалық ойлау</a:t>
            </a:r>
            <a:r>
              <a:rPr lang="ru-RU" dirty="0" smtClean="0"/>
              <a:t> </a:t>
            </a:r>
            <a:r>
              <a:rPr lang="ru-RU" dirty="0" err="1" smtClean="0"/>
              <a:t>жүйесі</a:t>
            </a:r>
            <a:r>
              <a:rPr lang="ru-RU" dirty="0" smtClean="0"/>
              <a:t>):</a:t>
            </a:r>
          </a:p>
          <a:p>
            <a:pPr algn="just"/>
            <a:r>
              <a:rPr lang="ru-RU" dirty="0" err="1" smtClean="0"/>
              <a:t>ойлау</a:t>
            </a:r>
            <a:r>
              <a:rPr lang="ru-RU" dirty="0" smtClean="0"/>
              <a:t> </a:t>
            </a:r>
            <a:r>
              <a:rPr lang="ru-RU" dirty="0" err="1" smtClean="0"/>
              <a:t>қабілеті </a:t>
            </a:r>
            <a:r>
              <a:rPr lang="ru-RU" dirty="0" smtClean="0"/>
              <a:t>("</a:t>
            </a:r>
            <a:r>
              <a:rPr lang="ru-RU" dirty="0" err="1" smtClean="0"/>
              <a:t>идеялар</a:t>
            </a:r>
            <a:r>
              <a:rPr lang="ru-RU" dirty="0" smtClean="0"/>
              <a:t> </a:t>
            </a:r>
            <a:r>
              <a:rPr lang="ru-RU" dirty="0" err="1" smtClean="0"/>
              <a:t>секірісі</a:t>
            </a:r>
            <a:r>
              <a:rPr lang="ru-RU" dirty="0" smtClean="0"/>
              <a:t>»),</a:t>
            </a:r>
          </a:p>
          <a:p>
            <a:pPr algn="just"/>
            <a:r>
              <a:rPr lang="ru-RU" dirty="0" err="1" smtClean="0"/>
              <a:t>ойлаудың инерттілігі</a:t>
            </a:r>
            <a:r>
              <a:rPr lang="ru-RU" dirty="0" smtClean="0"/>
              <a:t> </a:t>
            </a:r>
            <a:r>
              <a:rPr lang="ru-RU" dirty="0" err="1" smtClean="0"/>
              <a:t>("тұтқырлығы"</a:t>
            </a:r>
            <a:r>
              <a:rPr lang="ru-RU" dirty="0" smtClean="0"/>
              <a:t>),</a:t>
            </a:r>
          </a:p>
          <a:p>
            <a:pPr algn="just"/>
            <a:r>
              <a:rPr lang="ru-RU" dirty="0" err="1" smtClean="0"/>
              <a:t>сәйкессіздік пайымдауларды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Ойлаудың мотивациялық компонентінің бұзылуы:</a:t>
            </a:r>
            <a:endParaRPr lang="ru-RU" dirty="0" smtClean="0"/>
          </a:p>
          <a:p>
            <a:pPr algn="just"/>
            <a:r>
              <a:rPr lang="ru-RU" dirty="0" err="1" smtClean="0"/>
              <a:t>ойлаудың әртүрлілігі,резонанс.</a:t>
            </a:r>
            <a:endParaRPr lang="ru-RU" dirty="0" smtClean="0"/>
          </a:p>
          <a:p>
            <a:pPr algn="just"/>
            <a:r>
              <a:rPr lang="ru-RU" dirty="0" err="1" smtClean="0"/>
              <a:t>Сыни</a:t>
            </a:r>
            <a:r>
              <a:rPr lang="ru-RU" dirty="0" smtClean="0"/>
              <a:t> </a:t>
            </a:r>
            <a:r>
              <a:rPr lang="ru-RU" dirty="0" err="1" smtClean="0"/>
              <a:t>ойлаудың бұзылуы.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63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/>
              <a:t>Сыни</a:t>
            </a:r>
            <a:r>
              <a:rPr lang="ru-RU" dirty="0" smtClean="0"/>
              <a:t> </a:t>
            </a:r>
            <a:r>
              <a:rPr lang="ru-RU" dirty="0" err="1" smtClean="0"/>
              <a:t>ойлау</a:t>
            </a:r>
            <a:r>
              <a:rPr lang="ru-RU" dirty="0" smtClean="0"/>
              <a:t> </a:t>
            </a:r>
            <a:r>
              <a:rPr lang="ru-RU" dirty="0" err="1" smtClean="0"/>
              <a:t>мәселесі психологияда</a:t>
            </a:r>
            <a:r>
              <a:rPr lang="ru-RU" dirty="0" smtClean="0"/>
              <a:t> тек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тұрғыда шешілді</a:t>
            </a:r>
            <a:r>
              <a:rPr lang="ru-RU" dirty="0" smtClean="0"/>
              <a:t>. С. Л. Рубинштейн </a:t>
            </a:r>
            <a:r>
              <a:rPr lang="ru-RU" dirty="0" err="1" smtClean="0"/>
              <a:t>ойлау</a:t>
            </a:r>
            <a:r>
              <a:rPr lang="ru-RU" dirty="0" smtClean="0"/>
              <a:t> </a:t>
            </a:r>
            <a:r>
              <a:rPr lang="ru-RU" dirty="0" err="1" smtClean="0"/>
              <a:t>процесінің нәтижелерін объективті</a:t>
            </a:r>
            <a:r>
              <a:rPr lang="ru-RU" dirty="0" smtClean="0"/>
              <a:t> </a:t>
            </a:r>
            <a:r>
              <a:rPr lang="ru-RU" dirty="0" err="1" smtClean="0"/>
              <a:t>деректермен</a:t>
            </a:r>
            <a:r>
              <a:rPr lang="ru-RU" dirty="0" smtClean="0"/>
              <a:t> </a:t>
            </a:r>
            <a:r>
              <a:rPr lang="ru-RU" dirty="0" err="1" smtClean="0"/>
              <a:t>саналы</a:t>
            </a:r>
            <a:r>
              <a:rPr lang="ru-RU" dirty="0" smtClean="0"/>
              <a:t> </a:t>
            </a:r>
            <a:r>
              <a:rPr lang="ru-RU" dirty="0" err="1" smtClean="0"/>
              <a:t>түрде </a:t>
            </a:r>
            <a:r>
              <a:rPr lang="ru-RU" dirty="0" smtClean="0"/>
              <a:t>аз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аз</a:t>
            </a:r>
            <a:r>
              <a:rPr lang="ru-RU" dirty="0" smtClean="0"/>
              <a:t> </a:t>
            </a:r>
            <a:r>
              <a:rPr lang="ru-RU" dirty="0" err="1" smtClean="0"/>
              <a:t>байланыстыратын</a:t>
            </a:r>
            <a:r>
              <a:rPr lang="ru-RU" dirty="0" smtClean="0"/>
              <a:t> </a:t>
            </a:r>
            <a:r>
              <a:rPr lang="ru-RU" dirty="0" err="1" smtClean="0"/>
              <a:t>ойлау</a:t>
            </a:r>
            <a:r>
              <a:rPr lang="ru-RU" dirty="0" smtClean="0"/>
              <a:t> </a:t>
            </a:r>
            <a:r>
              <a:rPr lang="ru-RU" dirty="0" err="1" smtClean="0"/>
              <a:t>процесінде</a:t>
            </a:r>
            <a:r>
              <a:rPr lang="ru-RU" dirty="0" smtClean="0"/>
              <a:t> </a:t>
            </a:r>
            <a:r>
              <a:rPr lang="ru-RU" dirty="0" err="1" smtClean="0"/>
              <a:t>ғана қателік болуы</a:t>
            </a:r>
            <a:r>
              <a:rPr lang="ru-RU" dirty="0" smtClean="0"/>
              <a:t> </a:t>
            </a:r>
            <a:r>
              <a:rPr lang="ru-RU" dirty="0" err="1" smtClean="0"/>
              <a:t>мүмкін және қатені түсіну мүмкіндігі ойдың артықшылығы екенін</a:t>
            </a:r>
            <a:r>
              <a:rPr lang="ru-RU" dirty="0" smtClean="0"/>
              <a:t> </a:t>
            </a:r>
            <a:r>
              <a:rPr lang="ru-RU" dirty="0" err="1" smtClean="0"/>
              <a:t>атап</a:t>
            </a:r>
            <a:r>
              <a:rPr lang="ru-RU" dirty="0" smtClean="0"/>
              <a:t> </a:t>
            </a:r>
            <a:r>
              <a:rPr lang="ru-RU" dirty="0" err="1" smtClean="0"/>
              <a:t>өтті</a:t>
            </a:r>
            <a:r>
              <a:rPr lang="ru-RU" dirty="0" smtClean="0"/>
              <a:t>. </a:t>
            </a:r>
            <a:r>
              <a:rPr lang="ru-RU" dirty="0" err="1" smtClean="0"/>
              <a:t>Ақыл-ойдың қасиеттерін бөліп көрсете отырып</a:t>
            </a:r>
            <a:r>
              <a:rPr lang="ru-RU" dirty="0" smtClean="0"/>
              <a:t>, Б.М. Теплов </a:t>
            </a:r>
            <a:r>
              <a:rPr lang="ru-RU" dirty="0" err="1" smtClean="0"/>
              <a:t>сыншылдықты көрсетеді және </a:t>
            </a:r>
            <a:r>
              <a:rPr lang="ru-RU" dirty="0" smtClean="0"/>
              <a:t>оны </a:t>
            </a:r>
            <a:r>
              <a:rPr lang="ru-RU" dirty="0" err="1" smtClean="0"/>
              <a:t>ойдың жұмысын қатаң бағалау</a:t>
            </a:r>
            <a:r>
              <a:rPr lang="ru-RU" dirty="0" smtClean="0"/>
              <a:t>, </a:t>
            </a:r>
            <a:r>
              <a:rPr lang="ru-RU" dirty="0" err="1" smtClean="0"/>
              <a:t>гипотезалардың артында</a:t>
            </a:r>
            <a:r>
              <a:rPr lang="ru-RU" dirty="0" smtClean="0"/>
              <a:t> </a:t>
            </a:r>
            <a:r>
              <a:rPr lang="ru-RU" dirty="0" err="1" smtClean="0"/>
              <a:t>және оған қарсы барлық дәлелдерді мұқият өлшеу және </a:t>
            </a:r>
            <a:r>
              <a:rPr lang="ru-RU" dirty="0" smtClean="0"/>
              <a:t>осы </a:t>
            </a:r>
            <a:r>
              <a:rPr lang="ru-RU" dirty="0" err="1" smtClean="0"/>
              <a:t>гипотезаларды</a:t>
            </a:r>
            <a:r>
              <a:rPr lang="ru-RU" dirty="0" smtClean="0"/>
              <a:t> </a:t>
            </a:r>
            <a:r>
              <a:rPr lang="ru-RU" dirty="0" err="1" smtClean="0"/>
              <a:t>жан-жақты тексеру</a:t>
            </a:r>
            <a:r>
              <a:rPr lang="ru-RU" dirty="0" smtClean="0"/>
              <a:t> </a:t>
            </a:r>
            <a:r>
              <a:rPr lang="ru-RU" dirty="0" err="1" smtClean="0"/>
              <a:t>мүмкіндігі ретінде</a:t>
            </a:r>
            <a:r>
              <a:rPr lang="ru-RU" dirty="0" smtClean="0"/>
              <a:t> </a:t>
            </a:r>
            <a:r>
              <a:rPr lang="ru-RU" dirty="0" err="1" smtClean="0"/>
              <a:t>бағалайды</a:t>
            </a:r>
            <a:r>
              <a:rPr lang="ru-RU" dirty="0" smtClean="0"/>
              <a:t>. Л. </a:t>
            </a:r>
            <a:r>
              <a:rPr lang="ru-RU" dirty="0" err="1" smtClean="0"/>
              <a:t>Выготский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рет</a:t>
            </a:r>
            <a:r>
              <a:rPr lang="ru-RU" dirty="0" smtClean="0"/>
              <a:t> </a:t>
            </a:r>
            <a:r>
              <a:rPr lang="ru-RU" dirty="0" err="1" smtClean="0"/>
              <a:t>айтты</a:t>
            </a:r>
            <a:r>
              <a:rPr lang="ru-RU" dirty="0" smtClean="0"/>
              <a:t>,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ұғыну және меңгеру жүріп қолын.</a:t>
            </a:r>
            <a:r>
              <a:rPr lang="ru-RU" dirty="0" smtClean="0"/>
              <a:t> Л. с. </a:t>
            </a:r>
            <a:r>
              <a:rPr lang="ru-RU" dirty="0" err="1" smtClean="0"/>
              <a:t>Выготский</a:t>
            </a:r>
            <a:r>
              <a:rPr lang="ru-RU" dirty="0" smtClean="0"/>
              <a:t> </a:t>
            </a:r>
            <a:r>
              <a:rPr lang="ru-RU" dirty="0" err="1" smtClean="0"/>
              <a:t>Курт</a:t>
            </a:r>
            <a:r>
              <a:rPr lang="ru-RU" dirty="0" smtClean="0"/>
              <a:t> Левин </a:t>
            </a:r>
            <a:r>
              <a:rPr lang="ru-RU" dirty="0" err="1" smtClean="0"/>
              <a:t>теориясының басты</a:t>
            </a:r>
            <a:r>
              <a:rPr lang="ru-RU" dirty="0" smtClean="0"/>
              <a:t> </a:t>
            </a:r>
            <a:r>
              <a:rPr lang="ru-RU" dirty="0" err="1" smtClean="0"/>
              <a:t>кемшілігін</a:t>
            </a:r>
            <a:r>
              <a:rPr lang="ru-RU" dirty="0" smtClean="0"/>
              <a:t> </a:t>
            </a:r>
            <a:r>
              <a:rPr lang="ru-RU" dirty="0" err="1" smtClean="0"/>
              <a:t>көрді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Сын </a:t>
            </a:r>
            <a:r>
              <a:rPr lang="ru-RU" dirty="0" err="1" smtClean="0"/>
              <a:t>мәселесі сонымен</a:t>
            </a:r>
            <a:r>
              <a:rPr lang="ru-RU" dirty="0" smtClean="0"/>
              <a:t> </a:t>
            </a:r>
            <a:r>
              <a:rPr lang="ru-RU" dirty="0" err="1" smtClean="0"/>
              <a:t>қатар </a:t>
            </a:r>
            <a:r>
              <a:rPr lang="ru-RU" dirty="0" smtClean="0"/>
              <a:t>А.Г. Спиркин, Е. В. Шорохова, л. и. </a:t>
            </a:r>
            <a:r>
              <a:rPr lang="ru-RU" dirty="0" err="1" smtClean="0"/>
              <a:t>Божович</a:t>
            </a:r>
            <a:r>
              <a:rPr lang="ru-RU" dirty="0" smtClean="0"/>
              <a:t> </a:t>
            </a:r>
            <a:r>
              <a:rPr lang="ru-RU" dirty="0" err="1" smtClean="0"/>
              <a:t>және оның қызметкерлерінің </a:t>
            </a:r>
            <a:r>
              <a:rPr lang="ru-RU" dirty="0" smtClean="0"/>
              <a:t>сана мен </a:t>
            </a:r>
            <a:r>
              <a:rPr lang="ru-RU" dirty="0" err="1" smtClean="0"/>
              <a:t>өзін-өзі </a:t>
            </a:r>
            <a:r>
              <a:rPr lang="ru-RU" dirty="0" smtClean="0"/>
              <a:t>тану </a:t>
            </a:r>
            <a:r>
              <a:rPr lang="ru-RU" dirty="0" err="1" smtClean="0"/>
              <a:t>проблемасына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6886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ойлау</a:t>
            </a:r>
            <a:r>
              <a:rPr lang="ru-RU" dirty="0" smtClean="0"/>
              <a:t> </a:t>
            </a:r>
            <a:r>
              <a:rPr lang="ru-RU" dirty="0" err="1" smtClean="0"/>
              <a:t>операцияларына</a:t>
            </a:r>
            <a:r>
              <a:rPr lang="ru-RU" dirty="0" smtClean="0"/>
              <a:t> </a:t>
            </a:r>
            <a:r>
              <a:rPr lang="ru-RU" dirty="0" err="1" smtClean="0"/>
              <a:t>жалпылау</a:t>
            </a:r>
            <a:r>
              <a:rPr lang="ru-RU" dirty="0" smtClean="0"/>
              <a:t> </a:t>
            </a:r>
            <a:r>
              <a:rPr lang="ru-RU" dirty="0" err="1" smtClean="0"/>
              <a:t>,алаңдаушылық </a:t>
            </a:r>
            <a:r>
              <a:rPr lang="ru-RU" dirty="0" smtClean="0"/>
              <a:t>(абстракция), </a:t>
            </a:r>
            <a:r>
              <a:rPr lang="ru-RU" dirty="0" err="1" smtClean="0"/>
              <a:t>талдау</a:t>
            </a:r>
            <a:r>
              <a:rPr lang="ru-RU" dirty="0" smtClean="0"/>
              <a:t>, синтез жатады.</a:t>
            </a:r>
            <a:r>
              <a:rPr lang="ru-RU" dirty="0" err="1" smtClean="0"/>
              <a:t>Жалпылау-бұл құбылыстар </a:t>
            </a:r>
            <a:r>
              <a:rPr lang="ru-RU" dirty="0" smtClean="0"/>
              <a:t>мен </a:t>
            </a:r>
            <a:r>
              <a:rPr lang="ru-RU" dirty="0" err="1" smtClean="0"/>
              <a:t>объектілер</a:t>
            </a:r>
            <a:r>
              <a:rPr lang="ru-RU" dirty="0" smtClean="0"/>
              <a:t> </a:t>
            </a:r>
            <a:r>
              <a:rPr lang="ru-RU" dirty="0" err="1" smtClean="0"/>
              <a:t>арасындағы маңызды байланыстарды</a:t>
            </a:r>
            <a:r>
              <a:rPr lang="ru-RU" dirty="0" smtClean="0"/>
              <a:t> </a:t>
            </a:r>
            <a:r>
              <a:rPr lang="ru-RU" dirty="0" err="1" smtClean="0"/>
              <a:t>ашатын</a:t>
            </a:r>
            <a:r>
              <a:rPr lang="ru-RU" dirty="0" smtClean="0"/>
              <a:t> </a:t>
            </a:r>
            <a:r>
              <a:rPr lang="ru-RU" dirty="0" err="1" smtClean="0"/>
              <a:t>талдаудың нәтижесі</a:t>
            </a:r>
            <a:r>
              <a:rPr lang="ru-RU" dirty="0" smtClean="0"/>
              <a:t>. </a:t>
            </a:r>
            <a:r>
              <a:rPr lang="ru-RU" dirty="0" err="1" smtClean="0"/>
              <a:t>Жалпылау</a:t>
            </a:r>
            <a:r>
              <a:rPr lang="ru-RU" dirty="0" smtClean="0"/>
              <a:t> </a:t>
            </a:r>
            <a:r>
              <a:rPr lang="ru-RU" dirty="0" err="1" smtClean="0"/>
              <a:t>процесінің бірнеше</a:t>
            </a:r>
            <a:r>
              <a:rPr lang="ru-RU" dirty="0" smtClean="0"/>
              <a:t> </a:t>
            </a:r>
            <a:r>
              <a:rPr lang="ru-RU" dirty="0" err="1" smtClean="0"/>
              <a:t>деңгейлері </a:t>
            </a:r>
            <a:r>
              <a:rPr lang="ru-RU" dirty="0" smtClean="0"/>
              <a:t>бар:</a:t>
            </a:r>
          </a:p>
          <a:p>
            <a:pPr algn="just"/>
            <a:r>
              <a:rPr lang="ru-RU" dirty="0" smtClean="0"/>
              <a:t>* </a:t>
            </a:r>
            <a:r>
              <a:rPr lang="ru-RU" dirty="0" err="1" smtClean="0"/>
              <a:t>категориялық-негізгі, маңызды белгілер</a:t>
            </a:r>
            <a:r>
              <a:rPr lang="ru-RU" dirty="0" smtClean="0"/>
              <a:t> </a:t>
            </a:r>
            <a:r>
              <a:rPr lang="ru-RU" dirty="0" err="1" smtClean="0"/>
              <a:t>негізінде</a:t>
            </a:r>
            <a:r>
              <a:rPr lang="ru-RU" dirty="0" smtClean="0"/>
              <a:t> </a:t>
            </a:r>
            <a:r>
              <a:rPr lang="ru-RU" dirty="0" err="1" smtClean="0"/>
              <a:t>классқа жатқызу;</a:t>
            </a:r>
            <a:endParaRPr lang="ru-RU" dirty="0" smtClean="0"/>
          </a:p>
          <a:p>
            <a:pPr algn="just"/>
            <a:r>
              <a:rPr lang="ru-RU" dirty="0" smtClean="0"/>
              <a:t>* </a:t>
            </a:r>
            <a:r>
              <a:rPr lang="ru-RU" dirty="0" err="1" smtClean="0"/>
              <a:t>функционалдық-функционалдық белгілер</a:t>
            </a:r>
            <a:r>
              <a:rPr lang="ru-RU" dirty="0" smtClean="0"/>
              <a:t> </a:t>
            </a:r>
            <a:r>
              <a:rPr lang="ru-RU" dirty="0" err="1" smtClean="0"/>
              <a:t>негізінде</a:t>
            </a:r>
            <a:r>
              <a:rPr lang="ru-RU" dirty="0" smtClean="0"/>
              <a:t> </a:t>
            </a:r>
            <a:r>
              <a:rPr lang="ru-RU" dirty="0" err="1" smtClean="0"/>
              <a:t>классқа жатқызу;</a:t>
            </a:r>
            <a:endParaRPr lang="ru-RU" dirty="0" smtClean="0"/>
          </a:p>
          <a:p>
            <a:pPr algn="just"/>
            <a:r>
              <a:rPr lang="ru-RU" dirty="0" smtClean="0"/>
              <a:t>* </a:t>
            </a:r>
            <a:r>
              <a:rPr lang="ru-RU" dirty="0" err="1" smtClean="0"/>
              <a:t>нақты </a:t>
            </a:r>
            <a:r>
              <a:rPr lang="ru-RU" dirty="0" smtClean="0"/>
              <a:t>- </a:t>
            </a:r>
            <a:r>
              <a:rPr lang="ru-RU" dirty="0" err="1" smtClean="0"/>
              <a:t>нақты белгілерге</a:t>
            </a:r>
            <a:r>
              <a:rPr lang="ru-RU" dirty="0" smtClean="0"/>
              <a:t> </a:t>
            </a:r>
            <a:r>
              <a:rPr lang="ru-RU" dirty="0" err="1" smtClean="0"/>
              <a:t>негізделген</a:t>
            </a:r>
            <a:r>
              <a:rPr lang="ru-RU" dirty="0" smtClean="0"/>
              <a:t> </a:t>
            </a:r>
            <a:r>
              <a:rPr lang="ru-RU" dirty="0" err="1" smtClean="0"/>
              <a:t>классқа жатқызу;</a:t>
            </a:r>
            <a:endParaRPr lang="ru-RU" dirty="0" smtClean="0"/>
          </a:p>
          <a:p>
            <a:pPr algn="just"/>
            <a:r>
              <a:rPr lang="ru-RU" dirty="0" smtClean="0"/>
              <a:t>* </a:t>
            </a:r>
            <a:r>
              <a:rPr lang="ru-RU" dirty="0" err="1" smtClean="0"/>
              <a:t>нөлдік </a:t>
            </a:r>
            <a:r>
              <a:rPr lang="ru-RU" dirty="0" smtClean="0"/>
              <a:t>(операция </a:t>
            </a:r>
            <a:r>
              <a:rPr lang="ru-RU" dirty="0" err="1" smtClean="0"/>
              <a:t>жоқ</a:t>
            </a:r>
            <a:r>
              <a:rPr lang="ru-RU" dirty="0" smtClean="0"/>
              <a:t>) - </a:t>
            </a:r>
            <a:r>
              <a:rPr lang="ru-RU" dirty="0" err="1" smtClean="0"/>
              <a:t>жалпылауға тырыспай</a:t>
            </a:r>
            <a:r>
              <a:rPr lang="ru-RU" dirty="0" smtClean="0"/>
              <a:t> </a:t>
            </a:r>
            <a:r>
              <a:rPr lang="ru-RU" dirty="0" err="1" smtClean="0"/>
              <a:t>заттарды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олардың функцияларын</a:t>
            </a:r>
            <a:r>
              <a:rPr lang="ru-RU" dirty="0" smtClean="0"/>
              <a:t> </a:t>
            </a:r>
            <a:r>
              <a:rPr lang="ru-RU" dirty="0" err="1" smtClean="0"/>
              <a:t>тізімдеу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836712"/>
            <a:ext cx="8229600" cy="47091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 smtClean="0"/>
              <a:t>Ойлаудың операциялық жағының немесе</a:t>
            </a:r>
            <a:r>
              <a:rPr lang="ru-RU" dirty="0" smtClean="0"/>
              <a:t> </a:t>
            </a:r>
            <a:r>
              <a:rPr lang="ru-RU" dirty="0" err="1" smtClean="0"/>
              <a:t>жалпылау</a:t>
            </a:r>
            <a:r>
              <a:rPr lang="ru-RU" dirty="0" smtClean="0"/>
              <a:t>, </a:t>
            </a:r>
            <a:r>
              <a:rPr lang="ru-RU" dirty="0" err="1" smtClean="0"/>
              <a:t>талдау</a:t>
            </a:r>
            <a:r>
              <a:rPr lang="ru-RU" dirty="0" smtClean="0"/>
              <a:t>, </a:t>
            </a:r>
            <a:r>
              <a:rPr lang="ru-RU" dirty="0" err="1" smtClean="0"/>
              <a:t>синтездеу</a:t>
            </a:r>
            <a:r>
              <a:rPr lang="ru-RU" dirty="0" smtClean="0"/>
              <a:t>,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нәрсені бөліп көрсету, салыстыру</a:t>
            </a:r>
            <a:r>
              <a:rPr lang="ru-RU" dirty="0" smtClean="0"/>
              <a:t> </a:t>
            </a:r>
            <a:r>
              <a:rPr lang="ru-RU" dirty="0" err="1" smtClean="0"/>
              <a:t>қабілетінің бұзылуы.</a:t>
            </a:r>
            <a:r>
              <a:rPr lang="ru-RU" dirty="0" smtClean="0"/>
              <a:t> </a:t>
            </a: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кіші</a:t>
            </a:r>
            <a:r>
              <a:rPr lang="ru-RU" dirty="0" smtClean="0"/>
              <a:t> </a:t>
            </a:r>
            <a:r>
              <a:rPr lang="ru-RU" dirty="0" err="1" smtClean="0"/>
              <a:t>түр </a:t>
            </a:r>
            <a:r>
              <a:rPr lang="ru-RU" dirty="0" smtClean="0"/>
              <a:t>бар:</a:t>
            </a:r>
          </a:p>
          <a:p>
            <a:pPr algn="just"/>
            <a:r>
              <a:rPr lang="ru-RU" dirty="0" smtClean="0"/>
              <a:t>- </a:t>
            </a:r>
            <a:r>
              <a:rPr lang="ru-RU" dirty="0" err="1" smtClean="0"/>
              <a:t>Жалпылау</a:t>
            </a:r>
            <a:r>
              <a:rPr lang="ru-RU" dirty="0" smtClean="0"/>
              <a:t> </a:t>
            </a:r>
            <a:r>
              <a:rPr lang="ru-RU" dirty="0" err="1" smtClean="0"/>
              <a:t>деңгейінің төмендеуі, егер</a:t>
            </a:r>
            <a:r>
              <a:rPr lang="ru-RU" dirty="0" smtClean="0"/>
              <a:t>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жалпылау</a:t>
            </a:r>
            <a:r>
              <a:rPr lang="ru-RU" dirty="0" smtClean="0"/>
              <a:t> </a:t>
            </a:r>
            <a:r>
              <a:rPr lang="ru-RU" dirty="0" err="1" smtClean="0"/>
              <a:t>және жіктеу</a:t>
            </a:r>
            <a:r>
              <a:rPr lang="ru-RU" dirty="0" smtClean="0"/>
              <a:t> </a:t>
            </a:r>
            <a:r>
              <a:rPr lang="ru-RU" dirty="0" err="1" smtClean="0"/>
              <a:t>мүмкін болмаса</a:t>
            </a:r>
            <a:r>
              <a:rPr lang="ru-RU" dirty="0" smtClean="0"/>
              <a:t>, </a:t>
            </a:r>
            <a:r>
              <a:rPr lang="ru-RU" dirty="0" err="1" smtClean="0"/>
              <a:t>стандартты</a:t>
            </a:r>
            <a:r>
              <a:rPr lang="ru-RU" dirty="0" smtClean="0"/>
              <a:t> </a:t>
            </a:r>
            <a:r>
              <a:rPr lang="ru-RU" dirty="0" err="1" smtClean="0"/>
              <a:t>критерийлердің орнына</a:t>
            </a:r>
            <a:r>
              <a:rPr lang="ru-RU" dirty="0" smtClean="0"/>
              <a:t>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нақты және жағдайға сүйенеді.</a:t>
            </a:r>
            <a:r>
              <a:rPr lang="ru-RU" dirty="0" smtClean="0"/>
              <a:t> </a:t>
            </a:r>
            <a:r>
              <a:rPr lang="ru-RU" dirty="0" err="1" smtClean="0"/>
              <a:t>Мұндай бұзушылық, ең алдымен</a:t>
            </a:r>
            <a:r>
              <a:rPr lang="ru-RU" dirty="0" smtClean="0"/>
              <a:t>, </a:t>
            </a:r>
            <a:r>
              <a:rPr lang="ru-RU" dirty="0" err="1" smtClean="0"/>
              <a:t>ақыл-есі </a:t>
            </a:r>
            <a:r>
              <a:rPr lang="ru-RU" dirty="0" smtClean="0"/>
              <a:t>кем, </a:t>
            </a:r>
            <a:r>
              <a:rPr lang="ru-RU" dirty="0" err="1" smtClean="0"/>
              <a:t>эпилепсиямен</a:t>
            </a:r>
            <a:r>
              <a:rPr lang="ru-RU" dirty="0" smtClean="0"/>
              <a:t> </a:t>
            </a:r>
            <a:r>
              <a:rPr lang="ru-RU" dirty="0" err="1" smtClean="0"/>
              <a:t>ауыратын</a:t>
            </a:r>
            <a:r>
              <a:rPr lang="ru-RU" dirty="0" smtClean="0"/>
              <a:t>, </a:t>
            </a:r>
            <a:r>
              <a:rPr lang="ru-RU" dirty="0" err="1" smtClean="0"/>
              <a:t>мидың басқа органикалық зақымдануы </a:t>
            </a:r>
            <a:r>
              <a:rPr lang="ru-RU" dirty="0" smtClean="0"/>
              <a:t>бар </a:t>
            </a:r>
            <a:r>
              <a:rPr lang="ru-RU" dirty="0" err="1" smtClean="0"/>
              <a:t>науқастарға тән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96</TotalTime>
  <Words>2019</Words>
  <Application>Microsoft Office PowerPoint</Application>
  <PresentationFormat>Экран (4:3)</PresentationFormat>
  <Paragraphs>74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9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Психикалық бұзылулар мен жұмыс істеу технологиялары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Диагностика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Әдебиет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Тұлға және мінез-құлық бұзылыстарынбағалау</dc:title>
  <dc:creator>123</dc:creator>
  <cp:lastModifiedBy>user</cp:lastModifiedBy>
  <cp:revision>10</cp:revision>
  <dcterms:created xsi:type="dcterms:W3CDTF">2021-01-14T12:27:49Z</dcterms:created>
  <dcterms:modified xsi:type="dcterms:W3CDTF">2022-01-17T20:34:53Z</dcterms:modified>
</cp:coreProperties>
</file>